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91" r:id="rId19"/>
    <p:sldId id="274" r:id="rId20"/>
    <p:sldId id="275" r:id="rId21"/>
    <p:sldId id="276" r:id="rId22"/>
    <p:sldId id="277" r:id="rId23"/>
    <p:sldId id="278" r:id="rId24"/>
    <p:sldId id="279" r:id="rId25"/>
    <p:sldId id="280" r:id="rId26"/>
    <p:sldId id="281" r:id="rId27"/>
    <p:sldId id="282" r:id="rId28"/>
    <p:sldId id="293"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0"/>
    <p:restoredTop sz="74474"/>
  </p:normalViewPr>
  <p:slideViewPr>
    <p:cSldViewPr snapToGrid="0" snapToObjects="1">
      <p:cViewPr varScale="1">
        <p:scale>
          <a:sx n="83" d="100"/>
          <a:sy n="83" d="100"/>
        </p:scale>
        <p:origin x="984" y="78"/>
      </p:cViewPr>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2. </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1085300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6" name="Footer Placeholder 5">
            <a:extLst>
              <a:ext uri="{FF2B5EF4-FFF2-40B4-BE49-F238E27FC236}">
                <a16:creationId xmlns:a16="http://schemas.microsoft.com/office/drawing/2014/main"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8" name="Footer Placeholder 7">
            <a:extLst>
              <a:ext uri="{FF2B5EF4-FFF2-40B4-BE49-F238E27FC236}">
                <a16:creationId xmlns:a16="http://schemas.microsoft.com/office/drawing/2014/main"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4" name="Footer Placeholder 3">
            <a:extLst>
              <a:ext uri="{FF2B5EF4-FFF2-40B4-BE49-F238E27FC236}">
                <a16:creationId xmlns:a16="http://schemas.microsoft.com/office/drawing/2014/main"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3" name="Footer Placeholder 2">
            <a:extLst>
              <a:ext uri="{FF2B5EF4-FFF2-40B4-BE49-F238E27FC236}">
                <a16:creationId xmlns:a16="http://schemas.microsoft.com/office/drawing/2014/main"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6" name="Footer Placeholder 5">
            <a:extLst>
              <a:ext uri="{FF2B5EF4-FFF2-40B4-BE49-F238E27FC236}">
                <a16:creationId xmlns:a16="http://schemas.microsoft.com/office/drawing/2014/main"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t>4/19/2018</a:t>
            </a:fld>
            <a:endParaRPr lang="en-US"/>
          </a:p>
        </p:txBody>
      </p:sp>
      <p:sp>
        <p:nvSpPr>
          <p:cNvPr id="6" name="Footer Placeholder 5">
            <a:extLst>
              <a:ext uri="{FF2B5EF4-FFF2-40B4-BE49-F238E27FC236}">
                <a16:creationId xmlns:a16="http://schemas.microsoft.com/office/drawing/2014/main"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4/19/2018</a:t>
            </a:fld>
            <a:endParaRPr lang="en-US"/>
          </a:p>
        </p:txBody>
      </p:sp>
      <p:sp>
        <p:nvSpPr>
          <p:cNvPr id="5" name="Footer Placeholder 4">
            <a:extLst>
              <a:ext uri="{FF2B5EF4-FFF2-40B4-BE49-F238E27FC236}">
                <a16:creationId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id="{128FFBDE-4297-0346-BE04-8F1F62D1D97A}"/>
              </a:ext>
            </a:extLst>
          </p:cNvPr>
          <p:cNvSpPr>
            <a:spLocks noGrp="1"/>
          </p:cNvSpPr>
          <p:nvPr>
            <p:ph type="ctrTitle"/>
          </p:nvPr>
        </p:nvSpPr>
        <p:spPr>
          <a:xfrm>
            <a:off x="964440" y="2342747"/>
            <a:ext cx="9144000" cy="1750029"/>
          </a:xfrm>
        </p:spPr>
        <p:txBody>
          <a:bodyPr>
            <a:normAutofit/>
          </a:bodyPr>
          <a:lstStyle/>
          <a:p>
            <a:r>
              <a:rPr lang="es-MX" b="1" dirty="0" smtClean="0"/>
              <a:t>ABUSO </a:t>
            </a:r>
            <a:r>
              <a:rPr lang="es-MX" b="1" dirty="0"/>
              <a:t>EMOCIONAL</a:t>
            </a:r>
            <a:r>
              <a:rPr lang="es-MX" b="1" dirty="0" smtClean="0"/>
              <a:t>:</a:t>
            </a:r>
            <a:br>
              <a:rPr lang="es-MX" b="1" dirty="0" smtClean="0"/>
            </a:br>
            <a:r>
              <a:rPr lang="es-MX" b="1" dirty="0" smtClean="0"/>
              <a:t> </a:t>
            </a:r>
            <a:r>
              <a:rPr lang="es-MX" b="1" dirty="0"/>
              <a:t>¿Qué podemos hacer? </a:t>
            </a:r>
            <a:endParaRPr lang="en-US" dirty="0"/>
          </a:p>
        </p:txBody>
      </p:sp>
      <p:sp>
        <p:nvSpPr>
          <p:cNvPr id="3" name="Subtitle 2">
            <a:extLst>
              <a:ext uri="{FF2B5EF4-FFF2-40B4-BE49-F238E27FC236}">
                <a16:creationId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es-MX" sz="1400" b="1" dirty="0"/>
              <a:t>Por la Dra. Katia G. </a:t>
            </a:r>
            <a:r>
              <a:rPr lang="es-MX" sz="1400" b="1" dirty="0" err="1"/>
              <a:t>Reinert</a:t>
            </a:r>
            <a:endParaRPr lang="en-US" dirty="0"/>
          </a:p>
        </p:txBody>
      </p:sp>
      <p:pic>
        <p:nvPicPr>
          <p:cNvPr id="7" name="Picture 6">
            <a:extLst>
              <a:ext uri="{FF2B5EF4-FFF2-40B4-BE49-F238E27FC236}">
                <a16:creationId xmlns:a16="http://schemas.microsoft.com/office/drawing/2014/main" id="{7529EF27-C1BC-474D-8719-01175DF2D8C5}"/>
              </a:ext>
            </a:extLst>
          </p:cNvPr>
          <p:cNvPicPr>
            <a:picLocks noChangeAspect="1"/>
          </p:cNvPicPr>
          <p:nvPr/>
        </p:nvPicPr>
        <p:blipFill>
          <a:blip r:embed="rId4"/>
          <a:stretch>
            <a:fillRect/>
          </a:stretch>
        </p:blipFill>
        <p:spPr>
          <a:xfrm>
            <a:off x="4200075" y="5024150"/>
            <a:ext cx="2781913" cy="313857"/>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7E30045D-BD22-C04E-B81D-15C8B14C32DC}"/>
              </a:ext>
            </a:extLst>
          </p:cNvPr>
          <p:cNvSpPr>
            <a:spLocks noGrp="1"/>
          </p:cNvSpPr>
          <p:nvPr>
            <p:ph idx="1"/>
          </p:nvPr>
        </p:nvSpPr>
        <p:spPr>
          <a:xfrm>
            <a:off x="674424" y="1511723"/>
            <a:ext cx="9013586" cy="4530261"/>
          </a:xfrm>
        </p:spPr>
        <p:txBody>
          <a:bodyPr>
            <a:normAutofit fontScale="92500" lnSpcReduction="10000"/>
          </a:bodyPr>
          <a:lstStyle/>
          <a:p>
            <a:pPr lvl="0" fontAlgn="base"/>
            <a:r>
              <a:rPr lang="es-MX" b="1" dirty="0"/>
              <a:t>La característica principal de las mujeres abusadoras es que tienen la capacidad de engañar a los demás.  </a:t>
            </a:r>
            <a:r>
              <a:rPr lang="es-MX" dirty="0"/>
              <a:t>La mujer abusadora puede ser dulce, tranquila encantadora y convincente. </a:t>
            </a:r>
            <a:endParaRPr lang="en-US" dirty="0"/>
          </a:p>
          <a:p>
            <a:pPr marL="0" indent="0">
              <a:buNone/>
            </a:pPr>
            <a:endParaRPr lang="en-US" dirty="0"/>
          </a:p>
          <a:p>
            <a:pPr lvl="0" fontAlgn="base"/>
            <a:r>
              <a:rPr lang="es-MX" b="1" dirty="0"/>
              <a:t>El cónyuge es usualmente un símbolo</a:t>
            </a:r>
            <a:r>
              <a:rPr lang="es-MX" dirty="0"/>
              <a:t>. La persona abusadora no se relaciona con su pareja como una persona por su propio derecho, sino como un símbolo de otra persona significativa para ella. Esto es verdad especialmente cuando ella se enoja y asume que él está pensando, sintiendo o actuando como esa otra persona significativa en su vida; con frecuencia su padre u otro miembro de la familia o persona de autoridad. </a:t>
            </a:r>
            <a:endParaRPr lang="en-US" dirty="0"/>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C4BF51DF-05FD-9C44-98E6-46BBB66B9799}"/>
              </a:ext>
            </a:extLst>
          </p:cNvPr>
          <p:cNvSpPr>
            <a:spLocks noGrp="1"/>
          </p:cNvSpPr>
          <p:nvPr>
            <p:ph idx="1"/>
          </p:nvPr>
        </p:nvSpPr>
        <p:spPr>
          <a:xfrm>
            <a:off x="3234522" y="1566318"/>
            <a:ext cx="6277977" cy="4351338"/>
          </a:xfrm>
        </p:spPr>
        <p:txBody>
          <a:bodyPr/>
          <a:lstStyle/>
          <a:p>
            <a:pPr marL="0" indent="0" algn="ctr">
              <a:lnSpc>
                <a:spcPct val="100000"/>
              </a:lnSpc>
              <a:buNone/>
            </a:pPr>
            <a:r>
              <a:rPr lang="es-MX" b="1" dirty="0"/>
              <a:t>Las investigaciones señalan que las personas que han sido abusadas tienden a abusar a otras.</a:t>
            </a:r>
            <a:r>
              <a:rPr lang="es-MX" dirty="0"/>
              <a:t> Así que la conducta abusiva puede originarse algunas veces en sentimientos de miedo y vergüenza  que podrían ser el resultado de abuso que el abusador sufrió antes de contraer matrimonio con su cónyuge.</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id="{84B4164B-4C93-AB46-98F0-716F0D152FE6}"/>
              </a:ext>
            </a:extLst>
          </p:cNvPr>
          <p:cNvSpPr>
            <a:spLocks noGrp="1"/>
          </p:cNvSpPr>
          <p:nvPr>
            <p:ph type="title"/>
          </p:nvPr>
        </p:nvSpPr>
        <p:spPr>
          <a:xfrm>
            <a:off x="1354238" y="706323"/>
            <a:ext cx="8881583" cy="4466182"/>
          </a:xfrm>
        </p:spPr>
        <p:txBody>
          <a:bodyPr>
            <a:noAutofit/>
          </a:bodyPr>
          <a:lstStyle/>
          <a:p>
            <a:pPr fontAlgn="base"/>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s-MX" b="1" dirty="0"/>
              <a:t>¿CUÁLES SON LAS TÉCNICAS USADAS EN EL ABUSO EMOCIONAL?</a:t>
            </a:r>
            <a:r>
              <a:rPr lang="en-US" dirty="0"/>
              <a:t/>
            </a:r>
            <a:br>
              <a:rPr lang="en-US" dirty="0"/>
            </a:br>
            <a:r>
              <a:rPr lang="es-MX" dirty="0" err="1"/>
              <a:t>National</a:t>
            </a:r>
            <a:r>
              <a:rPr lang="es-MX" dirty="0"/>
              <a:t> </a:t>
            </a:r>
            <a:r>
              <a:rPr lang="es-MX" dirty="0" err="1"/>
              <a:t>Association</a:t>
            </a:r>
            <a:r>
              <a:rPr lang="es-MX" dirty="0"/>
              <a:t> </a:t>
            </a:r>
            <a:r>
              <a:rPr lang="es-MX" dirty="0" err="1"/>
              <a:t>for</a:t>
            </a:r>
            <a:r>
              <a:rPr lang="es-MX" dirty="0"/>
              <a:t> Christian </a:t>
            </a:r>
            <a:r>
              <a:rPr lang="es-MX" dirty="0" err="1"/>
              <a:t>Recovery</a:t>
            </a:r>
            <a:r>
              <a:rPr lang="es-MX" dirty="0"/>
              <a:t> (Asociación nacional de recuperación cristiana</a:t>
            </a:r>
            <a:r>
              <a:rPr lang="es-MX" dirty="0" smtClean="0"/>
              <a:t>)</a:t>
            </a:r>
            <a:r>
              <a:rPr lang="es-MX" dirty="0"/>
              <a:t> </a:t>
            </a:r>
            <a:r>
              <a:rPr lang="en-US" dirty="0"/>
              <a:t/>
            </a:r>
            <a:br>
              <a:rPr lang="en-US" dirty="0"/>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3" name="Content Placeholder 2">
            <a:extLst>
              <a:ext uri="{FF2B5EF4-FFF2-40B4-BE49-F238E27FC236}">
                <a16:creationId xmlns:a16="http://schemas.microsoft.com/office/drawing/2014/main" id="{6E92385A-C482-E640-9656-B0DA1D75E049}"/>
              </a:ext>
            </a:extLst>
          </p:cNvPr>
          <p:cNvSpPr>
            <a:spLocks noGrp="1"/>
          </p:cNvSpPr>
          <p:nvPr>
            <p:ph idx="1"/>
          </p:nvPr>
        </p:nvSpPr>
        <p:spPr>
          <a:xfrm>
            <a:off x="462988" y="1192194"/>
            <a:ext cx="9248522" cy="5879938"/>
          </a:xfrm>
        </p:spPr>
        <p:txBody>
          <a:bodyPr>
            <a:normAutofit/>
          </a:bodyPr>
          <a:lstStyle/>
          <a:p>
            <a:pPr lvl="0" fontAlgn="base"/>
            <a:r>
              <a:rPr lang="es-MX" b="1" dirty="0" smtClean="0"/>
              <a:t>La </a:t>
            </a:r>
            <a:r>
              <a:rPr lang="es-MX" b="1" dirty="0"/>
              <a:t>opinión autoritaria y dominante.</a:t>
            </a:r>
            <a:r>
              <a:rPr lang="es-MX" dirty="0"/>
              <a:t> La persona que se rehúsa a considerar tu opinión y te fuerza a aceptar siempre la suya. </a:t>
            </a:r>
            <a:endParaRPr lang="en-US" dirty="0"/>
          </a:p>
          <a:p>
            <a:pPr lvl="0" fontAlgn="base"/>
            <a:r>
              <a:rPr lang="es-MX" b="1" dirty="0"/>
              <a:t>La persona que siempre tiene la razón. </a:t>
            </a:r>
            <a:r>
              <a:rPr lang="es-MX" dirty="0"/>
              <a:t>La persona que siempre debe tener la razón y que tiene la última palabra cuando surge un desacuerdo. </a:t>
            </a:r>
            <a:endParaRPr lang="en-US" dirty="0"/>
          </a:p>
          <a:p>
            <a:pPr lvl="0" fontAlgn="base"/>
            <a:r>
              <a:rPr lang="es-MX" b="1" dirty="0"/>
              <a:t>El juez y jurado</a:t>
            </a:r>
            <a:r>
              <a:rPr lang="es-MX" dirty="0"/>
              <a:t>. La persona que emite duros juicios respecto a ti o a tu comportamiento a fin de producir en ti vergüenza y culpa personal.  </a:t>
            </a:r>
            <a:endParaRPr lang="en-US" dirty="0"/>
          </a:p>
          <a:p>
            <a:pPr lvl="0" fontAlgn="base"/>
            <a:r>
              <a:rPr lang="es-MX" b="1" dirty="0"/>
              <a:t>La persona que te rebaja y menosprecia.</a:t>
            </a:r>
            <a:r>
              <a:rPr lang="es-MX" dirty="0"/>
              <a:t> La persona que utiliza comentarios tales como: “¡Estás totalmente loca! ¿Cómo podría alguien pensar una cosa tan estúpida?”, a fin de devaluar tus decisiones y sentimientos. </a:t>
            </a:r>
            <a:endParaRPr lang="en-US" dirty="0"/>
          </a:p>
        </p:txBody>
      </p:sp>
      <p:sp>
        <p:nvSpPr>
          <p:cNvPr id="5" name="Rectangle 4"/>
          <p:cNvSpPr/>
          <p:nvPr/>
        </p:nvSpPr>
        <p:spPr>
          <a:xfrm>
            <a:off x="462988" y="-11685"/>
            <a:ext cx="9727791" cy="1107996"/>
          </a:xfrm>
          <a:prstGeom prst="rect">
            <a:avLst/>
          </a:prstGeom>
        </p:spPr>
        <p:txBody>
          <a:bodyPr wrap="none">
            <a:spAutoFit/>
          </a:bodyPr>
          <a:lstStyle/>
          <a:p>
            <a:pPr fontAlgn="base"/>
            <a:r>
              <a:rPr lang="es-MX" sz="4400" b="1" dirty="0"/>
              <a:t>1</a:t>
            </a:r>
            <a:r>
              <a:rPr lang="es-MX" sz="6600" b="1" dirty="0"/>
              <a:t>. </a:t>
            </a:r>
            <a:r>
              <a:rPr lang="es-MX" sz="4400" b="1" dirty="0"/>
              <a:t>Abuso emocional a través de palabras</a:t>
            </a:r>
            <a:endParaRPr lang="en-US" sz="4400" dirty="0"/>
          </a:p>
        </p:txBody>
      </p:sp>
    </p:spTree>
    <p:extLst>
      <p:ext uri="{BB962C8B-B14F-4D97-AF65-F5344CB8AC3E}">
        <p14:creationId xmlns:p14="http://schemas.microsoft.com/office/powerpoint/2010/main" val="319432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1FD21E67-378D-FC47-8C6D-00DF43450329}"/>
              </a:ext>
            </a:extLst>
          </p:cNvPr>
          <p:cNvSpPr>
            <a:spLocks noGrp="1"/>
          </p:cNvSpPr>
          <p:nvPr>
            <p:ph idx="1"/>
          </p:nvPr>
        </p:nvSpPr>
        <p:spPr>
          <a:xfrm>
            <a:off x="374172" y="1634553"/>
            <a:ext cx="9752464" cy="4351338"/>
          </a:xfrm>
        </p:spPr>
        <p:txBody>
          <a:bodyPr>
            <a:noAutofit/>
          </a:bodyPr>
          <a:lstStyle/>
          <a:p>
            <a:pPr lvl="0" fontAlgn="base"/>
            <a:r>
              <a:rPr lang="es-MX" sz="2400" b="1" dirty="0"/>
              <a:t>La persona que se hace el payaso. </a:t>
            </a:r>
            <a:r>
              <a:rPr lang="es-MX" sz="2400" dirty="0"/>
              <a:t>La persona que usa el sarcasmo para sacar a luz tus asuntos del pasado, hacer claro un punto de vista o menospreciarte como persona. </a:t>
            </a:r>
            <a:endParaRPr lang="en-US" sz="2400" dirty="0"/>
          </a:p>
          <a:p>
            <a:pPr lvl="0" fontAlgn="base"/>
            <a:r>
              <a:rPr lang="es-MX" sz="2400" b="1" dirty="0"/>
              <a:t>La persona que te imprime culpa.</a:t>
            </a:r>
            <a:r>
              <a:rPr lang="es-MX" sz="2400" dirty="0"/>
              <a:t> La persona que usa culpa falsa no realista y no merecedora con el fin de controlar tu conducta.  </a:t>
            </a:r>
            <a:endParaRPr lang="en-US" sz="2400" dirty="0"/>
          </a:p>
          <a:p>
            <a:pPr lvl="0" fontAlgn="base"/>
            <a:r>
              <a:rPr lang="es-MX" sz="2400" b="1" dirty="0"/>
              <a:t>La persona historiadora.</a:t>
            </a:r>
            <a:r>
              <a:rPr lang="es-MX" sz="2400" dirty="0"/>
              <a:t> La persona que dice que te ha perdonado, pero entonces procede a traer al presente cada asunto pasado una y otra vez a fin de avergonzarte para que aceptes sus propias decisiones y sentimientos. </a:t>
            </a: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0" y="116786"/>
            <a:ext cx="10515600" cy="1322198"/>
          </a:xfrm>
        </p:spPr>
        <p:txBody>
          <a:bodyPr>
            <a:noAutofit/>
          </a:bodyPr>
          <a:lstStyle/>
          <a:p>
            <a:pPr algn="ctr"/>
            <a:r>
              <a:rPr lang="es-MX" b="1" dirty="0" smtClean="0"/>
              <a:t>2</a:t>
            </a:r>
            <a:r>
              <a:rPr lang="es-MX" b="1" dirty="0"/>
              <a:t>. Abuso emocional a través de </a:t>
            </a:r>
            <a:r>
              <a:rPr lang="es-MX" b="1" dirty="0" smtClean="0"/>
              <a:t>acciones</a:t>
            </a: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509286" y="1678330"/>
            <a:ext cx="9658296" cy="4585998"/>
          </a:xfrm>
        </p:spPr>
        <p:txBody>
          <a:bodyPr>
            <a:normAutofit/>
          </a:bodyPr>
          <a:lstStyle/>
          <a:p>
            <a:pPr lvl="0" fontAlgn="base"/>
            <a:r>
              <a:rPr lang="es-MX" b="1" dirty="0" smtClean="0"/>
              <a:t>El </a:t>
            </a:r>
            <a:r>
              <a:rPr lang="es-MX" b="1" dirty="0"/>
              <a:t>comandante en jefe.</a:t>
            </a:r>
            <a:r>
              <a:rPr lang="es-MX" dirty="0"/>
              <a:t> La persona que desea controlar cada aspecto de tu vida —desde tus pensamientos hasta tus acciones— a través de conductas y expectativas militaristas. </a:t>
            </a:r>
            <a:endParaRPr lang="en-US" dirty="0"/>
          </a:p>
          <a:p>
            <a:pPr lvl="0" fontAlgn="base"/>
            <a:r>
              <a:rPr lang="es-MX" b="1" dirty="0"/>
              <a:t>El gritón.</a:t>
            </a:r>
            <a:r>
              <a:rPr lang="es-MX" dirty="0"/>
              <a:t> La persona que usa los gritos, las palabras fuertes y los apodos denigrantes como armas para controlarte.  </a:t>
            </a:r>
            <a:endParaRPr lang="en-US" dirty="0"/>
          </a:p>
          <a:p>
            <a:pPr lvl="0" fontAlgn="base"/>
            <a:r>
              <a:rPr lang="es-MX" b="1" dirty="0"/>
              <a:t>El intimidador.</a:t>
            </a:r>
            <a:r>
              <a:rPr lang="es-MX" dirty="0"/>
              <a:t> La persona que usa la intimidación, el temor, la ira e inapropiadas amenazas a fin de salirse con la suya. </a:t>
            </a:r>
            <a:endParaRPr lang="en-US" dirty="0"/>
          </a:p>
          <a:p>
            <a:pPr lvl="0" fontAlgn="base"/>
            <a:r>
              <a:rPr lang="es-MX" b="1" dirty="0"/>
              <a:t>La montaña rusa.</a:t>
            </a:r>
            <a:r>
              <a:rPr lang="es-MX" dirty="0"/>
              <a:t> La persona cuyos estados de ánimo y comportamiento oscilan de un extremo a otro, destruyendo cualquier sentido de seguridad y consistencia en la relación.</a:t>
            </a:r>
            <a:endParaRPr lang="en-US" dirty="0"/>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988A07B2-3EFB-7F4B-91AB-17A1C9B2B894}"/>
              </a:ext>
            </a:extLst>
          </p:cNvPr>
          <p:cNvSpPr>
            <a:spLocks noGrp="1"/>
          </p:cNvSpPr>
          <p:nvPr>
            <p:ph idx="1"/>
          </p:nvPr>
        </p:nvSpPr>
        <p:spPr>
          <a:xfrm>
            <a:off x="497712" y="1352369"/>
            <a:ext cx="9120332" cy="5505631"/>
          </a:xfrm>
        </p:spPr>
        <p:txBody>
          <a:bodyPr>
            <a:normAutofit/>
          </a:bodyPr>
          <a:lstStyle/>
          <a:p>
            <a:pPr lvl="0" fontAlgn="base"/>
            <a:r>
              <a:rPr lang="es-MX" b="1" dirty="0"/>
              <a:t>La persona que tiene favoritos.</a:t>
            </a:r>
            <a:r>
              <a:rPr lang="es-MX" dirty="0"/>
              <a:t> La persona que exhibe favoritismo al decir: “¿Por qué no puedes ser más como tal o cual persona?”, haciendo con ello muy claro que no estás a la altura de esa otra persona.  </a:t>
            </a:r>
            <a:endParaRPr lang="en-US" dirty="0"/>
          </a:p>
          <a:p>
            <a:pPr lvl="0" fontAlgn="base"/>
            <a:r>
              <a:rPr lang="es-MX" b="1" dirty="0"/>
              <a:t>La persona que invierte los papeles a desempeñar.</a:t>
            </a:r>
            <a:r>
              <a:rPr lang="es-MX" dirty="0"/>
              <a:t> Los papeles en esa relación se confunden e invierten cuando los padres juegan el papel de los hijos, o el hijo asume las responsabilidades del padre, o se pone al hijo a desempeñar el papel del cónyuge emocional. </a:t>
            </a:r>
            <a:endParaRPr lang="en-US" dirty="0"/>
          </a:p>
          <a:p>
            <a:pPr lvl="0" fontAlgn="base"/>
            <a:r>
              <a:rPr lang="es-MX" b="1" dirty="0"/>
              <a:t>La ira de Dios.</a:t>
            </a:r>
            <a:r>
              <a:rPr lang="es-MX" dirty="0"/>
              <a:t> La persona que usa mal las Escrituras a fin de salirse con la suya, de la manera que desea y que iguala su propia opinión con la de Dios.  </a:t>
            </a:r>
            <a:endParaRPr lang="en-US" dirty="0"/>
          </a:p>
        </p:txBody>
      </p:sp>
    </p:spTree>
    <p:extLst>
      <p:ext uri="{BB962C8B-B14F-4D97-AF65-F5344CB8AC3E}">
        <p14:creationId xmlns:p14="http://schemas.microsoft.com/office/powerpoint/2010/main" val="54664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6C382A56-5465-9C4F-AE58-B554A6F9DA50}"/>
              </a:ext>
            </a:extLst>
          </p:cNvPr>
          <p:cNvSpPr>
            <a:spLocks noGrp="1"/>
          </p:cNvSpPr>
          <p:nvPr>
            <p:ph idx="1"/>
          </p:nvPr>
        </p:nvSpPr>
        <p:spPr>
          <a:xfrm>
            <a:off x="995412" y="2031316"/>
            <a:ext cx="8483222" cy="2814612"/>
          </a:xfrm>
        </p:spPr>
        <p:txBody>
          <a:bodyPr>
            <a:noAutofit/>
          </a:bodyPr>
          <a:lstStyle/>
          <a:p>
            <a:r>
              <a:rPr lang="es-MX" b="1" dirty="0"/>
              <a:t>El enloquecedor.</a:t>
            </a:r>
            <a:r>
              <a:rPr lang="es-MX" dirty="0"/>
              <a:t> La persona que causa que te sientas como que has perdido la razón o la memoria, es un enloquecedor. Ocurre cuando esta persona niega que haya sucedido un evento, dice que estás loca o que eres demasiado sensible; describe un suceso en forma totalmente diferente a como tú lo recuerdas. Cuando te cuestionas respecto a la sanidad de tu mente o la fidelidad de tu memoria, es posible que tengas más probabilidades de sentirte dependiente del abusador y quedarte en la relación. El enloquecimiento ocurre con el tiempo y es posible que no lo notes al </a:t>
            </a:r>
            <a:r>
              <a:rPr lang="es-MX" dirty="0" smtClean="0"/>
              <a:t>principio.</a:t>
            </a:r>
            <a:endParaRPr lang="en-US" dirty="0"/>
          </a:p>
          <a:p>
            <a:pPr>
              <a:lnSpc>
                <a:spcPct val="100000"/>
              </a:lnSpc>
            </a:pPr>
            <a:endParaRPr lang="en-US" dirty="0"/>
          </a:p>
        </p:txBody>
      </p:sp>
    </p:spTree>
    <p:extLst>
      <p:ext uri="{BB962C8B-B14F-4D97-AF65-F5344CB8AC3E}">
        <p14:creationId xmlns:p14="http://schemas.microsoft.com/office/powerpoint/2010/main" val="104484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174467" y="290406"/>
            <a:ext cx="11342341" cy="1322198"/>
          </a:xfrm>
        </p:spPr>
        <p:txBody>
          <a:bodyPr>
            <a:noAutofit/>
          </a:bodyPr>
          <a:lstStyle/>
          <a:p>
            <a:pPr fontAlgn="base"/>
            <a:r>
              <a:rPr lang="es-MX" sz="4800" b="1" dirty="0" smtClean="0"/>
              <a:t>3</a:t>
            </a:r>
            <a:r>
              <a:rPr lang="es-MX" sz="4800" b="1" dirty="0"/>
              <a:t>. Abuso emocional a través de la indiferencia</a:t>
            </a:r>
            <a:endParaRPr lang="en-US" sz="4800" dirty="0"/>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494370"/>
            <a:ext cx="9329382" cy="3769957"/>
          </a:xfrm>
        </p:spPr>
        <p:txBody>
          <a:bodyPr>
            <a:normAutofit/>
          </a:bodyPr>
          <a:lstStyle/>
          <a:p>
            <a:pPr lvl="0" fontAlgn="base"/>
            <a:r>
              <a:rPr lang="es-MX" sz="3200" b="1" dirty="0"/>
              <a:t>El padre desaparecido.</a:t>
            </a:r>
            <a:r>
              <a:rPr lang="es-MX" sz="3200" dirty="0"/>
              <a:t> Uno de los padres se retira a sí mismo de cualquier interacción en tu vida. </a:t>
            </a:r>
            <a:endParaRPr lang="en-US" sz="3200" dirty="0"/>
          </a:p>
          <a:p>
            <a:pPr lvl="0" fontAlgn="base"/>
            <a:r>
              <a:rPr lang="es-MX" sz="3200" b="1" dirty="0"/>
              <a:t>El proveedor emocional ausente.</a:t>
            </a:r>
            <a:r>
              <a:rPr lang="es-MX" sz="3200" dirty="0"/>
              <a:t> Uno de los padres se desconecta a sí mismo de toda interacción emocional en tu vida. </a:t>
            </a:r>
            <a:endParaRPr lang="en-US" sz="3200" dirty="0"/>
          </a:p>
        </p:txBody>
      </p:sp>
    </p:spTree>
    <p:extLst>
      <p:ext uri="{BB962C8B-B14F-4D97-AF65-F5344CB8AC3E}">
        <p14:creationId xmlns:p14="http://schemas.microsoft.com/office/powerpoint/2010/main" val="313852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0ADFF640-304B-A64D-B094-A89AB40804C1}"/>
              </a:ext>
            </a:extLst>
          </p:cNvPr>
          <p:cNvSpPr>
            <a:spLocks noGrp="1"/>
          </p:cNvSpPr>
          <p:nvPr>
            <p:ph type="title"/>
          </p:nvPr>
        </p:nvSpPr>
        <p:spPr>
          <a:xfrm>
            <a:off x="128514" y="1798147"/>
            <a:ext cx="10515600" cy="1325563"/>
          </a:xfrm>
        </p:spPr>
        <p:txBody>
          <a:bodyPr>
            <a:normAutofit/>
          </a:bodyPr>
          <a:lstStyle/>
          <a:p>
            <a:pPr algn="ctr"/>
            <a:r>
              <a:rPr lang="es-MX" b="1" dirty="0"/>
              <a:t>¿CUÁLES SON LOS EFECTOS DEL ABUSO EMOCIONAL? </a:t>
            </a:r>
            <a:endParaRPr lang="en-US" dirty="0"/>
          </a:p>
        </p:txBody>
      </p:sp>
      <p:sp>
        <p:nvSpPr>
          <p:cNvPr id="3" name="Content Placeholder 2">
            <a:extLst>
              <a:ext uri="{FF2B5EF4-FFF2-40B4-BE49-F238E27FC236}">
                <a16:creationId xmlns:a16="http://schemas.microsoft.com/office/drawing/2014/main" id="{28ED8EC3-B5A2-774D-9509-F9607362F17E}"/>
              </a:ext>
            </a:extLst>
          </p:cNvPr>
          <p:cNvSpPr>
            <a:spLocks noGrp="1"/>
          </p:cNvSpPr>
          <p:nvPr>
            <p:ph idx="1"/>
          </p:nvPr>
        </p:nvSpPr>
        <p:spPr>
          <a:xfrm>
            <a:off x="1624080" y="3289106"/>
            <a:ext cx="7629099" cy="2402006"/>
          </a:xfrm>
        </p:spPr>
        <p:txBody>
          <a:bodyPr>
            <a:normAutofit/>
          </a:bodyPr>
          <a:lstStyle/>
          <a:p>
            <a:pPr marL="0" indent="0" algn="ctr">
              <a:buNone/>
            </a:pPr>
            <a:r>
              <a:rPr lang="es-MX" sz="3200" dirty="0"/>
              <a:t>El permanecer en una relación emocional o verbalmente abusiva puede tener efectos perdurables en tu salud física y mental, lo cual puede causarte dolor crónico, depresión o ansiedad. </a:t>
            </a:r>
            <a:endParaRPr lang="en-US" sz="3200" dirty="0"/>
          </a:p>
          <a:p>
            <a:pPr marL="0" indent="0" algn="ctr">
              <a:lnSpc>
                <a:spcPct val="100000"/>
              </a:lnSpc>
              <a:buNone/>
            </a:pPr>
            <a:endParaRPr lang="en-US" sz="3200" dirty="0"/>
          </a:p>
        </p:txBody>
      </p:sp>
    </p:spTree>
    <p:extLst>
      <p:ext uri="{BB962C8B-B14F-4D97-AF65-F5344CB8AC3E}">
        <p14:creationId xmlns:p14="http://schemas.microsoft.com/office/powerpoint/2010/main" val="14599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9541D-C0AE-9A4F-AFCB-1604D88C388D}"/>
              </a:ext>
            </a:extLst>
          </p:cNvPr>
          <p:cNvPicPr>
            <a:picLocks noChangeAspect="1"/>
          </p:cNvPicPr>
          <p:nvPr/>
        </p:nvPicPr>
        <p:blipFill rotWithShape="1">
          <a:blip r:embed="rId3"/>
          <a:srcRect t="16317"/>
          <a:stretch/>
        </p:blipFill>
        <p:spPr>
          <a:xfrm>
            <a:off x="0" y="0"/>
            <a:ext cx="12192000" cy="6850512"/>
          </a:xfrm>
          <a:prstGeom prst="rect">
            <a:avLst/>
          </a:prstGeom>
        </p:spPr>
      </p:pic>
      <p:sp>
        <p:nvSpPr>
          <p:cNvPr id="2" name="Title 1">
            <a:extLst>
              <a:ext uri="{FF2B5EF4-FFF2-40B4-BE49-F238E27FC236}">
                <a16:creationId xmlns:a16="http://schemas.microsoft.com/office/drawing/2014/main" id="{92E3956C-FD19-CC4E-90EE-36D03E762446}"/>
              </a:ext>
            </a:extLst>
          </p:cNvPr>
          <p:cNvSpPr>
            <a:spLocks noGrp="1"/>
          </p:cNvSpPr>
          <p:nvPr>
            <p:ph type="title"/>
          </p:nvPr>
        </p:nvSpPr>
        <p:spPr>
          <a:xfrm>
            <a:off x="2953788" y="2016338"/>
            <a:ext cx="5854890" cy="1325563"/>
          </a:xfrm>
        </p:spPr>
        <p:txBody>
          <a:bodyPr>
            <a:noAutofit/>
          </a:bodyPr>
          <a:lstStyle/>
          <a:p>
            <a:pPr algn="ctr"/>
            <a:r>
              <a:rPr lang="en-US" sz="4800" spc="300" dirty="0">
                <a:latin typeface="Avenir Next" panose="020B0503020202020204" pitchFamily="34" charset="0"/>
              </a:rPr>
              <a:t/>
            </a:r>
            <a:br>
              <a:rPr lang="en-US" sz="4800" spc="300" dirty="0">
                <a:latin typeface="Avenir Next" panose="020B0503020202020204" pitchFamily="34" charset="0"/>
              </a:rPr>
            </a:br>
            <a:r>
              <a:rPr lang="es-MX" sz="5400" b="1" dirty="0"/>
              <a:t>La historia de María</a:t>
            </a:r>
            <a:endParaRPr lang="en-US" dirty="0"/>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2F979ED8-7024-494C-9A91-8598E082ACA4}"/>
              </a:ext>
            </a:extLst>
          </p:cNvPr>
          <p:cNvSpPr>
            <a:spLocks noGrp="1"/>
          </p:cNvSpPr>
          <p:nvPr>
            <p:ph idx="1"/>
          </p:nvPr>
        </p:nvSpPr>
        <p:spPr>
          <a:xfrm>
            <a:off x="701720" y="1757384"/>
            <a:ext cx="9725170" cy="4848131"/>
          </a:xfrm>
        </p:spPr>
        <p:txBody>
          <a:bodyPr>
            <a:normAutofit/>
          </a:bodyPr>
          <a:lstStyle/>
          <a:p>
            <a:pPr lvl="0"/>
            <a:r>
              <a:rPr lang="es-MX" dirty="0" smtClean="0"/>
              <a:t>Cuestionar </a:t>
            </a:r>
            <a:r>
              <a:rPr lang="es-MX" dirty="0"/>
              <a:t>tu memoria respecto a eventos: “¿Sucedió eso realmente?” (Enloquecimiento)</a:t>
            </a:r>
            <a:endParaRPr lang="en-US" dirty="0"/>
          </a:p>
          <a:p>
            <a:pPr lvl="0"/>
            <a:r>
              <a:rPr lang="es-MX" dirty="0"/>
              <a:t>Cambiar tu conducta por temor de hacer enojar a tu pareja o a actuar en forma más agresiva o más pasiva de lo que lo harías de otra manera. </a:t>
            </a:r>
            <a:endParaRPr lang="en-US" dirty="0"/>
          </a:p>
          <a:p>
            <a:pPr lvl="0"/>
            <a:r>
              <a:rPr lang="es-MX" dirty="0"/>
              <a:t>Sentirte avergonzada o culpable.</a:t>
            </a:r>
            <a:endParaRPr lang="en-US" dirty="0"/>
          </a:p>
          <a:p>
            <a:pPr lvl="0"/>
            <a:r>
              <a:rPr lang="es-MX" dirty="0"/>
              <a:t>Sentir temor constante de hacer enojar o sentir mal a tu cónyuge. </a:t>
            </a:r>
            <a:endParaRPr lang="en-US" dirty="0"/>
          </a:p>
          <a:p>
            <a:pPr lvl="0"/>
            <a:r>
              <a:rPr lang="es-MX" dirty="0"/>
              <a:t>Sentirte impotente y sin esperanza.</a:t>
            </a:r>
            <a:endParaRPr lang="en-US" dirty="0"/>
          </a:p>
          <a:p>
            <a:pPr lvl="0"/>
            <a:r>
              <a:rPr lang="es-MX" dirty="0"/>
              <a:t>Sentirte manipulada, utilizada y controlada. </a:t>
            </a:r>
            <a:endParaRPr lang="en-US" dirty="0"/>
          </a:p>
          <a:p>
            <a:pPr>
              <a:lnSpc>
                <a:spcPct val="100000"/>
              </a:lnSpc>
            </a:pPr>
            <a:endParaRPr lang="en-US" dirty="0"/>
          </a:p>
        </p:txBody>
      </p:sp>
      <p:sp>
        <p:nvSpPr>
          <p:cNvPr id="6" name="TextBox 5">
            <a:extLst>
              <a:ext uri="{FF2B5EF4-FFF2-40B4-BE49-F238E27FC236}">
                <a16:creationId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es-MX" sz="2400" dirty="0">
                <a:solidFill>
                  <a:srgbClr val="00B050"/>
                </a:solidFill>
              </a:rPr>
              <a:t>Podrías llegar también a</a:t>
            </a:r>
            <a:r>
              <a:rPr lang="es-MX" sz="2400" dirty="0" smtClean="0">
                <a:solidFill>
                  <a:srgbClr val="00B050"/>
                </a:solidFill>
              </a:rPr>
              <a:t>:</a:t>
            </a:r>
            <a:endParaRPr lang="en-US" sz="2400" dirty="0">
              <a:solidFill>
                <a:srgbClr val="00B050"/>
              </a:solidFill>
            </a:endParaRPr>
          </a:p>
        </p:txBody>
      </p:sp>
    </p:spTree>
    <p:extLst>
      <p:ext uri="{BB962C8B-B14F-4D97-AF65-F5344CB8AC3E}">
        <p14:creationId xmlns:p14="http://schemas.microsoft.com/office/powerpoint/2010/main" val="163393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r>
              <a:rPr lang="en-US" dirty="0">
                <a:latin typeface="Avenir Next" panose="020B0503020202020204" pitchFamily="34" charset="0"/>
              </a:rPr>
              <a:t/>
            </a:r>
            <a:br>
              <a:rPr lang="en-US" dirty="0">
                <a:latin typeface="Avenir Next" panose="020B0503020202020204" pitchFamily="34" charset="0"/>
              </a:rPr>
            </a:br>
            <a:r>
              <a:rPr lang="es-MX" b="1" dirty="0"/>
              <a:t>¿QUÉ ES UNA EVALUACIÓN PROPIA DE ABUSO EMOCIONAL</a:t>
            </a:r>
            <a:r>
              <a:rPr lang="en-US" b="1" dirty="0" smtClean="0">
                <a:latin typeface="Avenir Next" panose="020B0503020202020204" pitchFamily="34" charset="0"/>
              </a:rPr>
              <a:t>?</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BE708B46-8AB1-1C43-883C-B6A26408AD28}"/>
              </a:ext>
            </a:extLst>
          </p:cNvPr>
          <p:cNvSpPr>
            <a:spLocks noGrp="1"/>
          </p:cNvSpPr>
          <p:nvPr>
            <p:ph idx="1"/>
          </p:nvPr>
        </p:nvSpPr>
        <p:spPr>
          <a:xfrm>
            <a:off x="1861789" y="3244999"/>
            <a:ext cx="7091149" cy="2623545"/>
          </a:xfrm>
        </p:spPr>
        <p:txBody>
          <a:bodyPr/>
          <a:lstStyle/>
          <a:p>
            <a:pPr marL="0" indent="0" algn="ctr">
              <a:buNone/>
            </a:pPr>
            <a:r>
              <a:rPr lang="es-MX" dirty="0"/>
              <a:t>Toma un momento para considerar las preguntas siguientes. Tu cónyuge tal vez se ha comportado como si esas cosas estuvieran bien, </a:t>
            </a:r>
            <a:r>
              <a:rPr lang="es-MX" dirty="0">
                <a:solidFill>
                  <a:srgbClr val="00B050"/>
                </a:solidFill>
              </a:rPr>
              <a:t>aun cuando es obvio que no están bien de ninguna manera. </a:t>
            </a:r>
            <a:endParaRPr lang="en-US" dirty="0">
              <a:solidFill>
                <a:srgbClr val="00B050"/>
              </a:solidFill>
            </a:endParaRPr>
          </a:p>
          <a:p>
            <a:pPr marL="0" indent="0" algn="ctr">
              <a:lnSpc>
                <a:spcPct val="100000"/>
              </a:lnSpc>
              <a:buNone/>
            </a:pPr>
            <a:endParaRPr lang="en-US" dirty="0"/>
          </a:p>
        </p:txBody>
      </p:sp>
    </p:spTree>
    <p:extLst>
      <p:ext uri="{BB962C8B-B14F-4D97-AF65-F5344CB8AC3E}">
        <p14:creationId xmlns:p14="http://schemas.microsoft.com/office/powerpoint/2010/main" val="312672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AC56BE43-9653-6B40-B69D-7A482ED9C0FF}"/>
              </a:ext>
            </a:extLst>
          </p:cNvPr>
          <p:cNvSpPr>
            <a:spLocks noGrp="1"/>
          </p:cNvSpPr>
          <p:nvPr>
            <p:ph idx="1"/>
          </p:nvPr>
        </p:nvSpPr>
        <p:spPr>
          <a:xfrm>
            <a:off x="300943" y="1451210"/>
            <a:ext cx="10046824" cy="5085661"/>
          </a:xfrm>
        </p:spPr>
        <p:txBody>
          <a:bodyPr>
            <a:normAutofit/>
          </a:bodyPr>
          <a:lstStyle/>
          <a:p>
            <a:pPr marL="514350" lvl="0" indent="-514350">
              <a:buFont typeface="+mj-lt"/>
              <a:buAutoNum type="arabicPeriod"/>
            </a:pPr>
            <a:r>
              <a:rPr lang="es-MX" sz="3200" dirty="0"/>
              <a:t>¿Sientes que no puedes discutir con tu pareja aquello que te está preocupando? </a:t>
            </a:r>
            <a:endParaRPr lang="en-US" sz="3200" dirty="0"/>
          </a:p>
          <a:p>
            <a:pPr marL="514350" lvl="0" indent="-514350">
              <a:buFont typeface="+mj-lt"/>
              <a:buAutoNum type="arabicPeriod"/>
            </a:pPr>
            <a:r>
              <a:rPr lang="es-MX" sz="3200" dirty="0"/>
              <a:t>¿Te critica, humilla o socava tu estima propia frecuentemente tu pareja? ¿Te ridiculiza tu pareja por expresarte a ti misma? </a:t>
            </a:r>
            <a:endParaRPr lang="en-US" sz="3200" dirty="0"/>
          </a:p>
          <a:p>
            <a:pPr marL="514350" lvl="0" indent="-514350">
              <a:buFont typeface="+mj-lt"/>
              <a:buAutoNum type="arabicPeriod"/>
            </a:pPr>
            <a:r>
              <a:rPr lang="es-MX" sz="3200" dirty="0"/>
              <a:t>¿Trata tu pareja de aislarte de tus amigos, familia o grupos? ¿Te limita tu pareja tu acceso al trabajo o a recursos materiales? </a:t>
            </a:r>
            <a:endParaRPr lang="en-US" sz="3200" dirty="0"/>
          </a:p>
          <a:p>
            <a:pPr marL="514350" lvl="0" indent="-514350">
              <a:buFont typeface="+mj-lt"/>
              <a:buAutoNum type="arabicPeriod"/>
            </a:pPr>
            <a:r>
              <a:rPr lang="es-MX" sz="3200" dirty="0"/>
              <a:t>¿Te ha robado tu pareja en alguna ocasión, o se ha metido en deudas que tú tienes que manejar? </a:t>
            </a:r>
            <a:endParaRPr lang="en-US" sz="3200" dirty="0"/>
          </a:p>
          <a:p>
            <a:pPr marL="0" indent="0">
              <a:buNone/>
            </a:pPr>
            <a:endParaRPr lang="en-US" dirty="0"/>
          </a:p>
        </p:txBody>
      </p:sp>
    </p:spTree>
    <p:extLst>
      <p:ext uri="{BB962C8B-B14F-4D97-AF65-F5344CB8AC3E}">
        <p14:creationId xmlns:p14="http://schemas.microsoft.com/office/powerpoint/2010/main" val="1950252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6D24F89-7EAF-E843-90E6-E882A91E7C31}"/>
              </a:ext>
            </a:extLst>
          </p:cNvPr>
          <p:cNvSpPr>
            <a:spLocks noGrp="1"/>
          </p:cNvSpPr>
          <p:nvPr>
            <p:ph idx="1"/>
          </p:nvPr>
        </p:nvSpPr>
        <p:spPr>
          <a:xfrm>
            <a:off x="688072" y="1825625"/>
            <a:ext cx="8646994" cy="4351338"/>
          </a:xfrm>
        </p:spPr>
        <p:txBody>
          <a:bodyPr/>
          <a:lstStyle/>
          <a:p>
            <a:pPr marL="0" lvl="0" indent="0">
              <a:buNone/>
            </a:pPr>
            <a:r>
              <a:rPr lang="es-MX" dirty="0" smtClean="0"/>
              <a:t>5. Oscila </a:t>
            </a:r>
            <a:r>
              <a:rPr lang="es-MX" dirty="0"/>
              <a:t>la relación con tu pareja entre una gran distancia emocional (se niega a hablar) y el estar demasiado cerca</a:t>
            </a:r>
            <a:r>
              <a:rPr lang="es-MX" dirty="0" smtClean="0"/>
              <a:t>?</a:t>
            </a:r>
          </a:p>
          <a:p>
            <a:pPr marL="0" lvl="0" indent="0">
              <a:buNone/>
            </a:pPr>
            <a:r>
              <a:rPr lang="es-MX" dirty="0" smtClean="0"/>
              <a:t>6. ¿Te </a:t>
            </a:r>
            <a:r>
              <a:rPr lang="es-MX" dirty="0"/>
              <a:t>sientes algunas veces atrapada en la relación? </a:t>
            </a:r>
            <a:endParaRPr lang="en-US" dirty="0"/>
          </a:p>
          <a:p>
            <a:pPr marL="0" lvl="0" indent="0">
              <a:buNone/>
            </a:pPr>
            <a:r>
              <a:rPr lang="es-MX" dirty="0" smtClean="0"/>
              <a:t>7. ¿Te </a:t>
            </a:r>
            <a:r>
              <a:rPr lang="es-MX" dirty="0"/>
              <a:t>ha tirado algo tu pareja alguna vez o ha destruido cosas que te pertenecen? </a:t>
            </a:r>
            <a:endParaRPr lang="en-US" dirty="0"/>
          </a:p>
          <a:p>
            <a:pPr marL="0" lvl="0" indent="0">
              <a:buNone/>
            </a:pPr>
            <a:r>
              <a:rPr lang="es-MX" dirty="0" smtClean="0"/>
              <a:t>8. ¿Le </a:t>
            </a:r>
            <a:r>
              <a:rPr lang="es-MX" dirty="0"/>
              <a:t>tienes miedo a tu pareja?</a:t>
            </a:r>
            <a:endParaRPr lang="en-US" dirty="0"/>
          </a:p>
          <a:p>
            <a:pPr marL="514350" indent="-514350">
              <a:buFont typeface="+mj-lt"/>
              <a:buAutoNum type="arabicPeriod" startAt="6"/>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A1ACF4DE-162C-8740-9D38-45B218B6BCA8}"/>
              </a:ext>
            </a:extLst>
          </p:cNvPr>
          <p:cNvSpPr>
            <a:spLocks noGrp="1"/>
          </p:cNvSpPr>
          <p:nvPr>
            <p:ph type="title"/>
          </p:nvPr>
        </p:nvSpPr>
        <p:spPr>
          <a:xfrm>
            <a:off x="1912368" y="1863525"/>
            <a:ext cx="7765577" cy="2833736"/>
          </a:xfrm>
        </p:spPr>
        <p:txBody>
          <a:bodyPr>
            <a:normAutofit/>
          </a:bodyPr>
          <a:lstStyle/>
          <a:p>
            <a:pPr algn="ctr"/>
            <a:r>
              <a:rPr lang="es-MX" b="1" dirty="0"/>
              <a:t>¿CÓMO DEBE RESPONDER LA PERSONA CRISTIANA A UNA AMIGA O AMIGO QUE ESTÁ SIENDO ABUSADO O ABUSADA? </a:t>
            </a:r>
            <a:endParaRPr lang="en-US" dirty="0"/>
          </a:p>
        </p:txBody>
      </p:sp>
    </p:spTree>
    <p:extLst>
      <p:ext uri="{BB962C8B-B14F-4D97-AF65-F5344CB8AC3E}">
        <p14:creationId xmlns:p14="http://schemas.microsoft.com/office/powerpoint/2010/main" val="357457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4364C5BC-1FD4-B147-AD8A-E1AFA726992D}"/>
              </a:ext>
            </a:extLst>
          </p:cNvPr>
          <p:cNvSpPr>
            <a:spLocks noGrp="1"/>
          </p:cNvSpPr>
          <p:nvPr>
            <p:ph type="title"/>
          </p:nvPr>
        </p:nvSpPr>
        <p:spPr>
          <a:xfrm>
            <a:off x="729018" y="1373161"/>
            <a:ext cx="9192902" cy="1325563"/>
          </a:xfrm>
        </p:spPr>
        <p:txBody>
          <a:bodyPr>
            <a:noAutofit/>
          </a:bodyPr>
          <a:lstStyle/>
          <a:p>
            <a:r>
              <a:rPr lang="es-MX" dirty="0">
                <a:solidFill>
                  <a:srgbClr val="00B050"/>
                </a:solidFill>
              </a:rPr>
              <a:t>Pautas generales para tratar esta clase de situación: </a:t>
            </a:r>
            <a:endParaRPr lang="en-US" dirty="0">
              <a:solidFill>
                <a:srgbClr val="00B050"/>
              </a:solidFill>
            </a:endParaRPr>
          </a:p>
        </p:txBody>
      </p:sp>
      <p:sp>
        <p:nvSpPr>
          <p:cNvPr id="3" name="Content Placeholder 2">
            <a:extLst>
              <a:ext uri="{FF2B5EF4-FFF2-40B4-BE49-F238E27FC236}">
                <a16:creationId xmlns:a16="http://schemas.microsoft.com/office/drawing/2014/main" id="{F3360465-D96D-9C48-BE99-264AF6B48F4B}"/>
              </a:ext>
            </a:extLst>
          </p:cNvPr>
          <p:cNvSpPr>
            <a:spLocks noGrp="1"/>
          </p:cNvSpPr>
          <p:nvPr>
            <p:ph idx="1"/>
          </p:nvPr>
        </p:nvSpPr>
        <p:spPr>
          <a:xfrm>
            <a:off x="1206691" y="2870522"/>
            <a:ext cx="7950958" cy="3502988"/>
          </a:xfrm>
        </p:spPr>
        <p:txBody>
          <a:bodyPr>
            <a:normAutofit lnSpcReduction="10000"/>
          </a:bodyPr>
          <a:lstStyle/>
          <a:p>
            <a:pPr lvl="0"/>
            <a:r>
              <a:rPr lang="es-MX" b="1" i="1" dirty="0"/>
              <a:t>Reconocer su dolor y que es ciertamente muy real. </a:t>
            </a:r>
            <a:endParaRPr lang="en-US" dirty="0"/>
          </a:p>
          <a:p>
            <a:pPr lvl="0"/>
            <a:r>
              <a:rPr lang="es-MX" b="1" i="1" dirty="0"/>
              <a:t>Dirige preguntas amables. </a:t>
            </a:r>
            <a:endParaRPr lang="en-US" dirty="0"/>
          </a:p>
          <a:p>
            <a:pPr lvl="0"/>
            <a:r>
              <a:rPr lang="es-MX" b="1" i="1" dirty="0"/>
              <a:t>Ten cuidado de no culpar a esta persona</a:t>
            </a:r>
            <a:r>
              <a:rPr lang="es-MX" b="1" i="1" dirty="0" smtClean="0"/>
              <a:t>.</a:t>
            </a:r>
          </a:p>
          <a:p>
            <a:pPr lvl="0"/>
            <a:r>
              <a:rPr lang="es-MX" b="1" i="1" dirty="0"/>
              <a:t>No le des a tu amiga o amigo la orden de simplemente hacer más acerca de algo. </a:t>
            </a:r>
            <a:r>
              <a:rPr lang="es-MX" i="1" dirty="0"/>
              <a:t> </a:t>
            </a:r>
            <a:endParaRPr lang="en-US" dirty="0"/>
          </a:p>
          <a:p>
            <a:pPr lvl="0"/>
            <a:r>
              <a:rPr lang="es-MX" b="1" i="1" dirty="0"/>
              <a:t>No trates de ayudar tú sola a esa persona.</a:t>
            </a:r>
            <a:r>
              <a:rPr lang="es-MX" b="1" dirty="0"/>
              <a:t> </a:t>
            </a:r>
            <a:r>
              <a:rPr lang="es-MX" dirty="0"/>
              <a:t> </a:t>
            </a:r>
            <a:endParaRPr lang="en-US" dirty="0"/>
          </a:p>
          <a:p>
            <a:r>
              <a:rPr lang="es-MX" b="1" i="1" dirty="0"/>
              <a:t>Ofrece acompañar a esta persona a cualquier reunión</a:t>
            </a:r>
            <a:r>
              <a:rPr lang="es-MX" b="1" dirty="0"/>
              <a:t>. </a:t>
            </a:r>
            <a:endParaRPr lang="en-US" dirty="0"/>
          </a:p>
        </p:txBody>
      </p:sp>
    </p:spTree>
    <p:extLst>
      <p:ext uri="{BB962C8B-B14F-4D97-AF65-F5344CB8AC3E}">
        <p14:creationId xmlns:p14="http://schemas.microsoft.com/office/powerpoint/2010/main" val="375867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r>
              <a:rPr lang="es-MX" b="1" i="1" dirty="0"/>
              <a:t>No le aconsejes que tome decisiones drásticas.</a:t>
            </a:r>
            <a:r>
              <a:rPr lang="es-MX" b="1" dirty="0"/>
              <a:t> </a:t>
            </a:r>
            <a:r>
              <a:rPr lang="es-MX" dirty="0"/>
              <a:t> </a:t>
            </a:r>
            <a:endParaRPr lang="en-US" dirty="0"/>
          </a:p>
          <a:p>
            <a:pPr lvl="0"/>
            <a:r>
              <a:rPr lang="es-MX" b="1" i="1" dirty="0"/>
              <a:t>Repórtate con esta </a:t>
            </a:r>
            <a:r>
              <a:rPr lang="es-MX" b="1" i="1" dirty="0" smtClean="0"/>
              <a:t>persona</a:t>
            </a:r>
            <a:r>
              <a:rPr lang="es-MX" b="1" i="1" dirty="0"/>
              <a:t> </a:t>
            </a:r>
            <a:r>
              <a:rPr lang="es-MX" b="1" i="1" dirty="0" smtClean="0"/>
              <a:t>.</a:t>
            </a:r>
            <a:endParaRPr lang="en-US" dirty="0"/>
          </a:p>
          <a:p>
            <a:pPr lvl="0"/>
            <a:r>
              <a:rPr lang="es-MX" b="1" i="1" dirty="0"/>
              <a:t>Señálale la Biblia a esta persona. </a:t>
            </a:r>
            <a:r>
              <a:rPr lang="es-MX" i="1" dirty="0"/>
              <a:t> </a:t>
            </a:r>
            <a:endParaRPr lang="en-US" dirty="0"/>
          </a:p>
          <a:p>
            <a:pPr lvl="0"/>
            <a:r>
              <a:rPr lang="es-MX" b="1" i="1" dirty="0"/>
              <a:t>Ora. </a:t>
            </a:r>
            <a:endParaRPr lang="en-US" dirty="0"/>
          </a:p>
        </p:txBody>
      </p:sp>
    </p:spTree>
    <p:extLst>
      <p:ext uri="{BB962C8B-B14F-4D97-AF65-F5344CB8AC3E}">
        <p14:creationId xmlns:p14="http://schemas.microsoft.com/office/powerpoint/2010/main" val="139996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74496" y="364835"/>
            <a:ext cx="10515600" cy="1325563"/>
          </a:xfrm>
        </p:spPr>
        <p:txBody>
          <a:bodyPr>
            <a:normAutofit/>
          </a:bodyPr>
          <a:lstStyle/>
          <a:p>
            <a:pPr algn="ctr" fontAlgn="base"/>
            <a:r>
              <a:rPr lang="es-MX" b="1" dirty="0"/>
              <a:t>PREGUNTAS FINALES</a:t>
            </a:r>
            <a:endParaRPr lang="en-US" dirty="0"/>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631318"/>
          </a:xfrm>
        </p:spPr>
        <p:txBody>
          <a:bodyPr>
            <a:normAutofit/>
          </a:bodyPr>
          <a:lstStyle/>
          <a:p>
            <a:pPr lvl="0" fontAlgn="base"/>
            <a:r>
              <a:rPr lang="es-MX" sz="3200" b="1" dirty="0" smtClean="0"/>
              <a:t>¿</a:t>
            </a:r>
            <a:r>
              <a:rPr lang="es-MX" sz="3200" b="1" dirty="0"/>
              <a:t>Y qué tal si tú eres el(la) sobreviviente de abuso emocional? </a:t>
            </a:r>
            <a:r>
              <a:rPr lang="es-MX" dirty="0"/>
              <a:t>¿Estás dispuesto(a) a </a:t>
            </a:r>
            <a:r>
              <a:rPr lang="es-MX" sz="3200" b="1" dirty="0">
                <a:solidFill>
                  <a:srgbClr val="00B050"/>
                </a:solidFill>
                <a:effectLst>
                  <a:outerShdw blurRad="38100" dist="38100" dir="2700000" algn="tl">
                    <a:srgbClr val="000000">
                      <a:alpha val="43137"/>
                    </a:srgbClr>
                  </a:outerShdw>
                </a:effectLst>
              </a:rPr>
              <a:t>confrontar a la persona abusadora con bondad, pero con firmeza</a:t>
            </a:r>
            <a:r>
              <a:rPr lang="es-MX" dirty="0"/>
              <a:t>, y </a:t>
            </a:r>
            <a:r>
              <a:rPr lang="es-MX" sz="3200" b="1" dirty="0">
                <a:solidFill>
                  <a:srgbClr val="00B050"/>
                </a:solidFill>
                <a:effectLst>
                  <a:outerShdw blurRad="38100" dist="38100" dir="2700000" algn="tl">
                    <a:srgbClr val="000000">
                      <a:alpha val="43137"/>
                    </a:srgbClr>
                  </a:outerShdw>
                </a:effectLst>
              </a:rPr>
              <a:t>a buscar ayuda profesional</a:t>
            </a:r>
            <a:r>
              <a:rPr lang="es-MX" dirty="0"/>
              <a:t>? ¿</a:t>
            </a:r>
            <a:r>
              <a:rPr lang="es-MX" sz="3200" b="1" dirty="0">
                <a:solidFill>
                  <a:srgbClr val="0070C0"/>
                </a:solidFill>
                <a:effectLst>
                  <a:outerShdw blurRad="38100" dist="38100" dir="2700000" algn="tl">
                    <a:srgbClr val="000000">
                      <a:alpha val="43137"/>
                    </a:srgbClr>
                  </a:outerShdw>
                </a:effectLst>
              </a:rPr>
              <a:t>Estás dispuesto(a) a procurar la sabiduría de Dios al enfrentar esta situación</a:t>
            </a:r>
            <a:r>
              <a:rPr lang="es-MX" dirty="0"/>
              <a:t>? </a:t>
            </a:r>
            <a:endParaRPr lang="en-US" dirty="0"/>
          </a:p>
        </p:txBody>
      </p:sp>
    </p:spTree>
    <p:extLst>
      <p:ext uri="{BB962C8B-B14F-4D97-AF65-F5344CB8AC3E}">
        <p14:creationId xmlns:p14="http://schemas.microsoft.com/office/powerpoint/2010/main" val="115622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74496" y="364835"/>
            <a:ext cx="10515600" cy="1325563"/>
          </a:xfrm>
        </p:spPr>
        <p:txBody>
          <a:bodyPr>
            <a:normAutofit/>
          </a:bodyPr>
          <a:lstStyle/>
          <a:p>
            <a:pPr algn="ctr" fontAlgn="base"/>
            <a:r>
              <a:rPr lang="es-MX" b="1" dirty="0"/>
              <a:t>PREGUNTAS FINALES</a:t>
            </a:r>
            <a:endParaRPr lang="en-US" dirty="0"/>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631318"/>
          </a:xfrm>
        </p:spPr>
        <p:txBody>
          <a:bodyPr>
            <a:normAutofit/>
          </a:bodyPr>
          <a:lstStyle/>
          <a:p>
            <a:pPr lvl="0" fontAlgn="base"/>
            <a:r>
              <a:rPr lang="es-MX" sz="3500" b="1" dirty="0"/>
              <a:t>¿Y qué si tú eres el abusador(a) emocional (verbal)? </a:t>
            </a:r>
            <a:r>
              <a:rPr lang="es-MX" dirty="0"/>
              <a:t>¿Eres alguien que ha usado estas técnicas para abusar a otra persona? Si es así, ¿</a:t>
            </a:r>
            <a:r>
              <a:rPr lang="es-MX" sz="3200" b="1" dirty="0">
                <a:solidFill>
                  <a:srgbClr val="00B050"/>
                </a:solidFill>
                <a:effectLst>
                  <a:outerShdw blurRad="38100" dist="38100" dir="2700000" algn="tl">
                    <a:srgbClr val="000000">
                      <a:alpha val="43137"/>
                    </a:srgbClr>
                  </a:outerShdw>
                </a:effectLst>
              </a:rPr>
              <a:t>estás dispuesto(a) a reconocerlo </a:t>
            </a:r>
            <a:r>
              <a:rPr lang="es-MX" dirty="0"/>
              <a:t>y a </a:t>
            </a:r>
            <a:r>
              <a:rPr lang="es-MX" sz="3200" b="1" dirty="0">
                <a:solidFill>
                  <a:srgbClr val="00B050"/>
                </a:solidFill>
                <a:effectLst>
                  <a:outerShdw blurRad="38100" dist="38100" dir="2700000" algn="tl">
                    <a:srgbClr val="000000">
                      <a:alpha val="43137"/>
                    </a:srgbClr>
                  </a:outerShdw>
                </a:effectLst>
              </a:rPr>
              <a:t>buscar ayuda profesional que te ayude a cambiar tu conducta</a:t>
            </a:r>
            <a:r>
              <a:rPr lang="es-MX" dirty="0"/>
              <a:t>? ¿</a:t>
            </a:r>
            <a:r>
              <a:rPr lang="es-MX" sz="3500" b="1" dirty="0">
                <a:solidFill>
                  <a:srgbClr val="0070C0"/>
                </a:solidFill>
                <a:effectLst>
                  <a:outerShdw blurRad="38100" dist="38100" dir="2700000" algn="tl">
                    <a:srgbClr val="000000">
                      <a:alpha val="43137"/>
                    </a:srgbClr>
                  </a:outerShdw>
                </a:effectLst>
              </a:rPr>
              <a:t>Estás dispuesto(a) a buscar la ayuda de lo alto</a:t>
            </a:r>
            <a:r>
              <a:rPr lang="es-MX" dirty="0"/>
              <a:t>?  </a:t>
            </a:r>
            <a:endParaRPr lang="en-US" dirty="0"/>
          </a:p>
        </p:txBody>
      </p:sp>
    </p:spTree>
    <p:extLst>
      <p:ext uri="{BB962C8B-B14F-4D97-AF65-F5344CB8AC3E}">
        <p14:creationId xmlns:p14="http://schemas.microsoft.com/office/powerpoint/2010/main" val="24263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8770537E-5455-624A-90C9-C25BAD363969}"/>
              </a:ext>
            </a:extLst>
          </p:cNvPr>
          <p:cNvSpPr>
            <a:spLocks noGrp="1"/>
          </p:cNvSpPr>
          <p:nvPr>
            <p:ph type="title"/>
          </p:nvPr>
        </p:nvSpPr>
        <p:spPr>
          <a:xfrm>
            <a:off x="439838" y="704266"/>
            <a:ext cx="10075762" cy="1325563"/>
          </a:xfrm>
        </p:spPr>
        <p:txBody>
          <a:bodyPr>
            <a:normAutofit/>
          </a:bodyPr>
          <a:lstStyle/>
          <a:p>
            <a:pPr algn="ctr" fontAlgn="base"/>
            <a:r>
              <a:rPr lang="es-MX" b="1" cap="all" dirty="0"/>
              <a:t>CONSEJOS DE </a:t>
            </a:r>
            <a:r>
              <a:rPr lang="es-MX" b="1" cap="all" dirty="0" err="1"/>
              <a:t>ElenA</a:t>
            </a:r>
            <a:r>
              <a:rPr lang="es-MX" b="1" cap="all" dirty="0"/>
              <a:t> G. White PARA PAREJAS EN RELACIONES DISFUNCIONALES </a:t>
            </a:r>
            <a:endParaRPr lang="en-US" dirty="0"/>
          </a:p>
        </p:txBody>
      </p:sp>
      <p:sp>
        <p:nvSpPr>
          <p:cNvPr id="3" name="Content Placeholder 2">
            <a:extLst>
              <a:ext uri="{FF2B5EF4-FFF2-40B4-BE49-F238E27FC236}">
                <a16:creationId xmlns:a16="http://schemas.microsoft.com/office/drawing/2014/main" id="{51D69163-BC31-6645-B812-EDA515A4D66C}"/>
              </a:ext>
            </a:extLst>
          </p:cNvPr>
          <p:cNvSpPr>
            <a:spLocks noGrp="1"/>
          </p:cNvSpPr>
          <p:nvPr>
            <p:ph idx="1"/>
          </p:nvPr>
        </p:nvSpPr>
        <p:spPr>
          <a:xfrm>
            <a:off x="863252" y="2568966"/>
            <a:ext cx="9264596" cy="3781730"/>
          </a:xfrm>
        </p:spPr>
        <p:txBody>
          <a:bodyPr>
            <a:normAutofit lnSpcReduction="10000"/>
          </a:bodyPr>
          <a:lstStyle/>
          <a:p>
            <a:pPr marL="0" indent="0" algn="ctr" fontAlgn="base">
              <a:buNone/>
            </a:pPr>
            <a:r>
              <a:rPr lang="es-MX" sz="3200" dirty="0" smtClean="0"/>
              <a:t>“Ame </a:t>
            </a:r>
            <a:r>
              <a:rPr lang="es-MX" sz="3200" dirty="0"/>
              <a:t>cada uno de ellos al otro antes de exigir que el otro le ame. Cultive lo más noble que haya en sí y esté pronto a reconocer las buenas cualidades del otro. El saberse apreciado es un admirable estímulo y motivo de satisfacción. La simpatía y el respeto alientan el esfuerzo por alcanzar la excelencia, y el amor aumenta al estimular la persecución de fines cada vez más </a:t>
            </a:r>
            <a:r>
              <a:rPr lang="es-MX" sz="3200" dirty="0" smtClean="0"/>
              <a:t>nobles”. </a:t>
            </a:r>
          </a:p>
          <a:p>
            <a:pPr marL="0" indent="0" algn="ctr" fontAlgn="base">
              <a:buNone/>
            </a:pPr>
            <a:r>
              <a:rPr lang="es-MX" sz="2400" i="1" dirty="0"/>
              <a:t>El hogar </a:t>
            </a:r>
            <a:r>
              <a:rPr lang="es-MX" sz="2400" dirty="0"/>
              <a:t>cristiano, p. </a:t>
            </a:r>
            <a:r>
              <a:rPr lang="es-MX" sz="2400" dirty="0" smtClean="0"/>
              <a:t>92</a:t>
            </a:r>
            <a:endParaRPr lang="en-US" sz="2400" dirty="0"/>
          </a:p>
          <a:p>
            <a:pPr marL="0" indent="0" fontAlgn="base">
              <a:buNone/>
            </a:pPr>
            <a:endParaRPr lang="en-US" dirty="0"/>
          </a:p>
          <a:p>
            <a:pPr algn="ctr"/>
            <a:endParaRPr lang="en-US" dirty="0"/>
          </a:p>
        </p:txBody>
      </p:sp>
    </p:spTree>
    <p:extLst>
      <p:ext uri="{BB962C8B-B14F-4D97-AF65-F5344CB8AC3E}">
        <p14:creationId xmlns:p14="http://schemas.microsoft.com/office/powerpoint/2010/main" val="27210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id="{05E5D9BB-D9F0-6143-98EF-332682592E78}"/>
              </a:ext>
            </a:extLst>
          </p:cNvPr>
          <p:cNvSpPr>
            <a:spLocks noGrp="1"/>
          </p:cNvSpPr>
          <p:nvPr>
            <p:ph type="title"/>
          </p:nvPr>
        </p:nvSpPr>
        <p:spPr>
          <a:xfrm>
            <a:off x="791571" y="218366"/>
            <a:ext cx="10616821" cy="1349492"/>
          </a:xfrm>
        </p:spPr>
        <p:txBody>
          <a:bodyPr>
            <a:noAutofit/>
          </a:bodyPr>
          <a:lstStyle/>
          <a:p>
            <a:pPr fontAlgn="base"/>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
            </a:r>
            <a:br>
              <a:rPr lang="en-US" sz="2800" dirty="0">
                <a:latin typeface="Avenir Next" panose="020B0503020202020204" pitchFamily="34" charset="0"/>
              </a:rPr>
            </a:br>
            <a:r>
              <a:rPr lang="en-US" sz="4000" b="1" dirty="0">
                <a:latin typeface="Avenir Next" panose="020B0503020202020204" pitchFamily="34" charset="0"/>
              </a:rPr>
              <a:t>QUESTIONS</a:t>
            </a:r>
            <a:r>
              <a:rPr lang="en-US" sz="4000" dirty="0">
                <a:latin typeface="Avenir Next" panose="020B0503020202020204" pitchFamily="34" charset="0"/>
              </a:rPr>
              <a:t>  TO DISCUSS</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lvl="0" fontAlgn="base"/>
            <a:r>
              <a:rPr lang="es-MX" dirty="0"/>
              <a:t>¿Qué </a:t>
            </a:r>
            <a:r>
              <a:rPr lang="es-MX" b="1" dirty="0"/>
              <a:t>técnicas utilizan los abusadores emocionales </a:t>
            </a:r>
            <a:r>
              <a:rPr lang="es-MX" dirty="0"/>
              <a:t>a través de sus palabras, indiferencia, o acciones? </a:t>
            </a:r>
            <a:endParaRPr lang="en-US" dirty="0"/>
          </a:p>
          <a:p>
            <a:pPr lvl="0" fontAlgn="base"/>
            <a:r>
              <a:rPr lang="es-MX" dirty="0"/>
              <a:t>¿Qué es una </a:t>
            </a:r>
            <a:r>
              <a:rPr lang="es-MX" b="1" dirty="0"/>
              <a:t>evaluación propia </a:t>
            </a:r>
            <a:r>
              <a:rPr lang="es-MX" dirty="0"/>
              <a:t>para abuso emocional? </a:t>
            </a:r>
            <a:endParaRPr lang="en-US" dirty="0"/>
          </a:p>
          <a:p>
            <a:pPr lvl="0" fontAlgn="base"/>
            <a:r>
              <a:rPr lang="es-MX" dirty="0"/>
              <a:t>¿Cuáles son </a:t>
            </a:r>
            <a:r>
              <a:rPr lang="es-MX" b="1" dirty="0"/>
              <a:t>los efectos </a:t>
            </a:r>
            <a:r>
              <a:rPr lang="es-MX" dirty="0"/>
              <a:t>del abuso emocional?</a:t>
            </a:r>
            <a:endParaRPr lang="en-US" dirty="0"/>
          </a:p>
          <a:p>
            <a:pPr lvl="0" fontAlgn="base"/>
            <a:r>
              <a:rPr lang="es-MX" dirty="0"/>
              <a:t>¿Cómo debe </a:t>
            </a:r>
            <a:r>
              <a:rPr lang="es-MX" b="1" dirty="0"/>
              <a:t>responder el cristiano </a:t>
            </a:r>
            <a:r>
              <a:rPr lang="es-MX" dirty="0"/>
              <a:t>ante alguien que está siendo abusado? </a:t>
            </a:r>
            <a:endParaRPr lang="en-US" dirty="0"/>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6AC140C2-C677-6749-B5FF-6C25BFC75073}"/>
              </a:ext>
            </a:extLst>
          </p:cNvPr>
          <p:cNvSpPr>
            <a:spLocks noGrp="1"/>
          </p:cNvSpPr>
          <p:nvPr>
            <p:ph idx="1"/>
          </p:nvPr>
        </p:nvSpPr>
        <p:spPr>
          <a:xfrm>
            <a:off x="1307939" y="1487747"/>
            <a:ext cx="8111290" cy="4369043"/>
          </a:xfrm>
        </p:spPr>
        <p:txBody>
          <a:bodyPr>
            <a:normAutofit lnSpcReduction="10000"/>
          </a:bodyPr>
          <a:lstStyle/>
          <a:p>
            <a:pPr marL="0" indent="0" algn="ctr">
              <a:buNone/>
            </a:pPr>
            <a:r>
              <a:rPr lang="es-MX" sz="3200" dirty="0" smtClean="0"/>
              <a:t>“Sin </a:t>
            </a:r>
            <a:r>
              <a:rPr lang="es-MX" sz="3200" dirty="0"/>
              <a:t>tolerancia y amor mutuos ningún poder de esta tierra puede mantenerla a </a:t>
            </a:r>
            <a:r>
              <a:rPr lang="es-MX" sz="3200" dirty="0" smtClean="0"/>
              <a:t>Ud</a:t>
            </a:r>
            <a:r>
              <a:rPr lang="es-MX" sz="3200" dirty="0"/>
              <a:t>. ni a su marido en los lazos de la unidad cristiana. El compañerismo de ambos en el matrimonio debiera ser estrecho, tierno, santo y elevado, e infundir poder espiritual a su vida, para que pudiesen ser el uno para el otro todo lo que la Palabra de Dios requiere. Cuando lleguen a la condición que Dios quiere verlos alcanzar, hallarán el cielo aquí y a Dios en su </a:t>
            </a:r>
            <a:r>
              <a:rPr lang="es-MX" sz="3200" dirty="0" smtClean="0"/>
              <a:t>vida”</a:t>
            </a:r>
            <a:r>
              <a:rPr lang="en-US" sz="3200" dirty="0" smtClean="0"/>
              <a:t>.</a:t>
            </a:r>
            <a:endParaRPr lang="en-US" dirty="0"/>
          </a:p>
        </p:txBody>
      </p:sp>
      <p:sp>
        <p:nvSpPr>
          <p:cNvPr id="5" name="TextBox 4">
            <a:extLst>
              <a:ext uri="{FF2B5EF4-FFF2-40B4-BE49-F238E27FC236}">
                <a16:creationId xmlns:a16="http://schemas.microsoft.com/office/drawing/2014/main" id="{ABD8E36B-1E06-7241-978E-59DF1B56E924}"/>
              </a:ext>
            </a:extLst>
          </p:cNvPr>
          <p:cNvSpPr txBox="1"/>
          <p:nvPr/>
        </p:nvSpPr>
        <p:spPr>
          <a:xfrm>
            <a:off x="1664499" y="702917"/>
            <a:ext cx="6332746" cy="523220"/>
          </a:xfrm>
          <a:prstGeom prst="rect">
            <a:avLst/>
          </a:prstGeom>
          <a:noFill/>
        </p:spPr>
        <p:txBody>
          <a:bodyPr wrap="square" rtlCol="0">
            <a:spAutoFit/>
          </a:bodyPr>
          <a:lstStyle/>
          <a:p>
            <a:pPr fontAlgn="base"/>
            <a:r>
              <a:rPr lang="es-MX" sz="2800" i="1" dirty="0">
                <a:solidFill>
                  <a:srgbClr val="0070C0"/>
                </a:solidFill>
              </a:rPr>
              <a:t>El hogar </a:t>
            </a:r>
            <a:r>
              <a:rPr lang="es-MX" sz="2800" dirty="0">
                <a:solidFill>
                  <a:srgbClr val="0070C0"/>
                </a:solidFill>
              </a:rPr>
              <a:t>cristiano, pp. 96, 97: </a:t>
            </a:r>
            <a:endParaRPr lang="en-US" sz="2800" dirty="0">
              <a:solidFill>
                <a:srgbClr val="0070C0"/>
              </a:solidFill>
            </a:endParaRP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id="{6485AE87-E2D7-D547-81B0-C13D076B2B14}"/>
              </a:ext>
            </a:extLst>
          </p:cNvPr>
          <p:cNvSpPr>
            <a:spLocks noGrp="1"/>
          </p:cNvSpPr>
          <p:nvPr>
            <p:ph idx="1"/>
          </p:nvPr>
        </p:nvSpPr>
        <p:spPr>
          <a:xfrm>
            <a:off x="838200" y="2057639"/>
            <a:ext cx="8401334" cy="4351338"/>
          </a:xfrm>
        </p:spPr>
        <p:txBody>
          <a:bodyPr/>
          <a:lstStyle/>
          <a:p>
            <a:pPr lvl="0" fontAlgn="base"/>
            <a:r>
              <a:rPr lang="es-MX" sz="3200" dirty="0"/>
              <a:t>¿Qué tal si tú eres el que está siendo emocionalmente abusivo hacia alguien a quien amas? ¿Estás dispuesto a reconocerlo y a cambiar tu conducta? </a:t>
            </a:r>
            <a:endParaRPr lang="en-US" sz="3200" dirty="0"/>
          </a:p>
          <a:p>
            <a:pPr lvl="0" fontAlgn="base"/>
            <a:r>
              <a:rPr lang="es-MX" sz="3200" dirty="0"/>
              <a:t>¿Qué tal si tú eres el sobreviviente? </a:t>
            </a:r>
            <a:r>
              <a:rPr lang="es-MX" sz="3200" b="1" dirty="0"/>
              <a:t>¿Estás dispuesto a buscar ayuda? </a:t>
            </a:r>
            <a:r>
              <a:rPr lang="es-MX" sz="3200" dirty="0"/>
              <a:t>¿Sabes a quién acudir en ese caso? </a:t>
            </a:r>
            <a:endParaRPr lang="en-US" sz="3200" dirty="0"/>
          </a:p>
          <a:p>
            <a:pPr lvl="0" fontAlgn="base"/>
            <a:r>
              <a:rPr lang="es-MX" sz="3200" dirty="0"/>
              <a:t>¿Cuáles son algunos </a:t>
            </a:r>
            <a:r>
              <a:rPr lang="es-MX" sz="3200" b="1" dirty="0"/>
              <a:t>recursos útiles </a:t>
            </a:r>
            <a:r>
              <a:rPr lang="es-MX" sz="3200" dirty="0"/>
              <a:t>para sobrevivientes de abuso emocional? </a:t>
            </a:r>
            <a:endParaRPr lang="en-US" sz="3200" dirty="0"/>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39F5F8E4-F3AA-1D4A-9F89-CD4106F261F0}"/>
              </a:ext>
            </a:extLst>
          </p:cNvPr>
          <p:cNvSpPr>
            <a:spLocks noGrp="1"/>
          </p:cNvSpPr>
          <p:nvPr>
            <p:ph type="title"/>
          </p:nvPr>
        </p:nvSpPr>
        <p:spPr>
          <a:xfrm>
            <a:off x="358815" y="1466009"/>
            <a:ext cx="9999835" cy="1404085"/>
          </a:xfrm>
        </p:spPr>
        <p:txBody>
          <a:bodyPr>
            <a:normAutofit/>
          </a:bodyPr>
          <a:lstStyle/>
          <a:p>
            <a:pPr algn="ctr"/>
            <a:r>
              <a:rPr lang="es-MX" b="1" dirty="0"/>
              <a:t>¿POR QUÉ EL ABUSO EMOCIONAL ES DIFÍCIL DE RECONOCER?</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229EE51-D383-494E-8660-C2879E828604}"/>
              </a:ext>
            </a:extLst>
          </p:cNvPr>
          <p:cNvSpPr>
            <a:spLocks noGrp="1"/>
          </p:cNvSpPr>
          <p:nvPr>
            <p:ph idx="1"/>
          </p:nvPr>
        </p:nvSpPr>
        <p:spPr>
          <a:xfrm>
            <a:off x="1602479" y="3640781"/>
            <a:ext cx="6872785" cy="1763735"/>
          </a:xfrm>
        </p:spPr>
        <p:txBody>
          <a:bodyPr>
            <a:normAutofit lnSpcReduction="10000"/>
          </a:bodyPr>
          <a:lstStyle/>
          <a:p>
            <a:pPr marL="0" indent="0" algn="ctr">
              <a:lnSpc>
                <a:spcPct val="100000"/>
              </a:lnSpc>
              <a:buNone/>
            </a:pPr>
            <a:r>
              <a:rPr lang="es-MX" dirty="0"/>
              <a:t>El abuso emocional puede ser difícil de reconocer porque puede ser muy sutil y porque los abusadores con frecuencia le echan la culpa a su víctima.</a:t>
            </a:r>
            <a:endParaRPr lang="en-US" dirty="0">
              <a:solidFill>
                <a:srgbClr val="002060"/>
              </a:solidFill>
            </a:endParaRP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904525F4-2E0A-924F-BD0E-6F34D7C8CD91}"/>
              </a:ext>
            </a:extLst>
          </p:cNvPr>
          <p:cNvSpPr>
            <a:spLocks noGrp="1"/>
          </p:cNvSpPr>
          <p:nvPr>
            <p:ph type="title"/>
          </p:nvPr>
        </p:nvSpPr>
        <p:spPr>
          <a:xfrm>
            <a:off x="729018" y="433365"/>
            <a:ext cx="10515600" cy="1325563"/>
          </a:xfrm>
        </p:spPr>
        <p:txBody>
          <a:bodyPr>
            <a:normAutofit/>
          </a:bodyPr>
          <a:lstStyle/>
          <a:p>
            <a:r>
              <a:rPr lang="es-MX" b="1" dirty="0"/>
              <a:t>LA PERSONALIDAD DE UN ABUSADOR</a:t>
            </a: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9F01BF5-DEBD-1141-AAEB-C56F722018D3}"/>
              </a:ext>
            </a:extLst>
          </p:cNvPr>
          <p:cNvSpPr>
            <a:spLocks noGrp="1"/>
          </p:cNvSpPr>
          <p:nvPr>
            <p:ph idx="1"/>
          </p:nvPr>
        </p:nvSpPr>
        <p:spPr>
          <a:xfrm>
            <a:off x="1097511" y="2056948"/>
            <a:ext cx="8401333" cy="2951088"/>
          </a:xfrm>
        </p:spPr>
        <p:txBody>
          <a:bodyPr>
            <a:noAutofit/>
          </a:bodyPr>
          <a:lstStyle/>
          <a:p>
            <a:pPr marL="0" indent="0" algn="ctr">
              <a:lnSpc>
                <a:spcPct val="150000"/>
              </a:lnSpc>
              <a:buNone/>
            </a:pPr>
            <a:r>
              <a:rPr lang="es-MX" b="1" dirty="0"/>
              <a:t>Los abusadores típicamente quieren controlar y dominar. </a:t>
            </a:r>
            <a:r>
              <a:rPr lang="es-MX" dirty="0"/>
              <a:t>Utilizan el abuso verbal para lograr lo anterior. Son personas centradas en sí mismas, impacientes, irrazonables, insensibles, no saben perdonar, carecen de empatía y con frecuencia son celosas, suspicaces y retentivas. </a:t>
            </a:r>
            <a:endParaRPr lang="en-US" dirty="0">
              <a:solidFill>
                <a:srgbClr val="002060"/>
              </a:solidFill>
            </a:endParaRP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37141FF-1AEE-6643-B720-D0C2E84D8EF3}"/>
              </a:ext>
            </a:extLst>
          </p:cNvPr>
          <p:cNvSpPr>
            <a:spLocks noGrp="1"/>
          </p:cNvSpPr>
          <p:nvPr>
            <p:ph type="title"/>
          </p:nvPr>
        </p:nvSpPr>
        <p:spPr>
          <a:xfrm>
            <a:off x="128514" y="624436"/>
            <a:ext cx="10167881" cy="1313550"/>
          </a:xfrm>
        </p:spPr>
        <p:txBody>
          <a:bodyPr>
            <a:normAutofit/>
          </a:bodyPr>
          <a:lstStyle/>
          <a:p>
            <a:pPr fontAlgn="base"/>
            <a:r>
              <a:rPr lang="es-MX" b="1" dirty="0"/>
              <a:t>Características de los hombres </a:t>
            </a:r>
            <a:r>
              <a:rPr lang="es-MX" b="1" dirty="0" smtClean="0"/>
              <a:t>abusadores</a:t>
            </a:r>
            <a:endParaRPr lang="en-US" dirty="0"/>
          </a:p>
        </p:txBody>
      </p:sp>
      <p:sp>
        <p:nvSpPr>
          <p:cNvPr id="3" name="Content Placeholder 2">
            <a:extLst>
              <a:ext uri="{FF2B5EF4-FFF2-40B4-BE49-F238E27FC236}">
                <a16:creationId xmlns:a16="http://schemas.microsoft.com/office/drawing/2014/main" id="{932B4D20-8A94-7043-8CD2-32AD064D43AD}"/>
              </a:ext>
            </a:extLst>
          </p:cNvPr>
          <p:cNvSpPr>
            <a:spLocks noGrp="1"/>
          </p:cNvSpPr>
          <p:nvPr>
            <p:ph idx="1"/>
          </p:nvPr>
        </p:nvSpPr>
        <p:spPr>
          <a:xfrm>
            <a:off x="688072" y="1828799"/>
            <a:ext cx="9097370" cy="4583575"/>
          </a:xfrm>
        </p:spPr>
        <p:txBody>
          <a:bodyPr>
            <a:normAutofit fontScale="92500" lnSpcReduction="10000"/>
          </a:bodyPr>
          <a:lstStyle/>
          <a:p>
            <a:pPr lvl="0" fontAlgn="base"/>
            <a:r>
              <a:rPr lang="es-MX" b="1" dirty="0"/>
              <a:t>El hombre que demanda. </a:t>
            </a:r>
            <a:r>
              <a:rPr lang="es-MX" dirty="0"/>
              <a:t>Se siente con derecho, se llena de ira muy fácilmente y tiene una actitud extremadamente crítica, con frecuencia sobre evalúa sus contribuciones en la casa. </a:t>
            </a:r>
            <a:endParaRPr lang="en-US" dirty="0"/>
          </a:p>
          <a:p>
            <a:pPr lvl="0" fontAlgn="base"/>
            <a:r>
              <a:rPr lang="es-MX" b="1" dirty="0"/>
              <a:t>El hombre que siempre tiene la razón.</a:t>
            </a:r>
            <a:r>
              <a:rPr lang="es-MX" dirty="0"/>
              <a:t> Ve su propia perspectiva como la última autoridad y no valora ni toma en cuenta los sentimientos de su esposa. Distorsiona además la lógica racional de su esposa como algo absurdo, haciendo que la esposa hasta se lamente de tener su propia opinión. </a:t>
            </a:r>
            <a:endParaRPr lang="en-US" dirty="0"/>
          </a:p>
          <a:p>
            <a:pPr lvl="0" fontAlgn="base"/>
            <a:r>
              <a:rPr lang="es-MX" b="1" dirty="0"/>
              <a:t>El torturador gota de agua. </a:t>
            </a:r>
            <a:r>
              <a:rPr lang="es-MX" dirty="0"/>
              <a:t>Se las arregla para asaltar verbalmente a su esposa sin levantar el tono de la voz. Esos ataques quietos pueden hacer que su esposa se enoje, haciendo parecer como si la persona abusiva es la esposa.  </a:t>
            </a:r>
            <a:endParaRPr lang="en-US" dirty="0"/>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es-MX" b="1" dirty="0"/>
              <a:t>Características de las mujeres abusadoras</a:t>
            </a:r>
            <a:r>
              <a:rPr lang="es-MX" dirty="0"/>
              <a:t> </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41069CC7-283F-514A-BB65-1B9FAFE80E79}"/>
              </a:ext>
            </a:extLst>
          </p:cNvPr>
          <p:cNvSpPr>
            <a:spLocks noGrp="1"/>
          </p:cNvSpPr>
          <p:nvPr>
            <p:ph idx="1"/>
          </p:nvPr>
        </p:nvSpPr>
        <p:spPr>
          <a:xfrm>
            <a:off x="288099" y="1759351"/>
            <a:ext cx="9836170" cy="4734045"/>
          </a:xfrm>
        </p:spPr>
        <p:txBody>
          <a:bodyPr>
            <a:normAutofit fontScale="62500" lnSpcReduction="20000"/>
          </a:bodyPr>
          <a:lstStyle/>
          <a:p>
            <a:pPr lvl="0" fontAlgn="base"/>
            <a:r>
              <a:rPr lang="es-MX" sz="3400" b="1" dirty="0"/>
              <a:t>La mujer fue abusada verbalmente cuando era </a:t>
            </a:r>
            <a:r>
              <a:rPr lang="es-MX" sz="3400" dirty="0"/>
              <a:t>niña, fue testigo de ello en su propia familia, o fue previamente abusada verbalmente por otro esposo. </a:t>
            </a:r>
            <a:endParaRPr lang="en-US" sz="3400" dirty="0"/>
          </a:p>
          <a:p>
            <a:pPr lvl="0" fontAlgn="base"/>
            <a:r>
              <a:rPr lang="es-MX" sz="3400" b="1" dirty="0"/>
              <a:t>La mujer tiene muy baja estima propia.</a:t>
            </a:r>
            <a:endParaRPr lang="en-US" sz="3400" dirty="0"/>
          </a:p>
          <a:p>
            <a:pPr marL="0" indent="0">
              <a:buNone/>
            </a:pPr>
            <a:endParaRPr lang="en-US" sz="3400" dirty="0"/>
          </a:p>
          <a:p>
            <a:pPr lvl="0" fontAlgn="base"/>
            <a:r>
              <a:rPr lang="es-MX" sz="3400" b="1" dirty="0"/>
              <a:t>La mujer tiene un temperamento intenso</a:t>
            </a:r>
            <a:r>
              <a:rPr lang="es-MX" sz="3400" dirty="0"/>
              <a:t>, que explota por el estímulo de menores frustraciones y argumentos</a:t>
            </a:r>
            <a:r>
              <a:rPr lang="es-MX" sz="3400" dirty="0" smtClean="0"/>
              <a:t>.</a:t>
            </a:r>
          </a:p>
          <a:p>
            <a:pPr marL="0" lvl="0" indent="0" fontAlgn="base">
              <a:buNone/>
            </a:pPr>
            <a:r>
              <a:rPr lang="es-MX" sz="3400" dirty="0" smtClean="0"/>
              <a:t> </a:t>
            </a:r>
            <a:endParaRPr lang="en-US" sz="3400" dirty="0"/>
          </a:p>
          <a:p>
            <a:pPr lvl="0" fontAlgn="base"/>
            <a:r>
              <a:rPr lang="es-MX" sz="3400" b="1" dirty="0"/>
              <a:t>Su sentido de poder o de control depende del asentimiento y conformidad de su pareja </a:t>
            </a:r>
            <a:r>
              <a:rPr lang="es-MX" sz="3400" dirty="0"/>
              <a:t>y de su desempeño según las demandas de ella. Se siente “en control” si su pareja es totalmente pasiva y se rinde a todas las preferencias y decisiones de ella. </a:t>
            </a:r>
            <a:endParaRPr lang="en-US" sz="3400" dirty="0"/>
          </a:p>
          <a:p>
            <a:pPr marL="0" indent="0" fontAlgn="base">
              <a:buNone/>
            </a:pPr>
            <a:endParaRPr lang="en-US" sz="3400" dirty="0"/>
          </a:p>
          <a:p>
            <a:pPr lvl="0" fontAlgn="base"/>
            <a:r>
              <a:rPr lang="es-MX" sz="3400" b="1" dirty="0"/>
              <a:t>Tiene rígidas expectativas o fantasías con respecto al matrimonio</a:t>
            </a:r>
            <a:r>
              <a:rPr lang="es-MX" sz="3400" dirty="0"/>
              <a:t>, la colaboración, o los hombres en general y no las va a comprometer. Ella espera que él se comporte de acuerdo con sus expectativas de lo que debe ser un esposo; tal vez en la forma como era el matrimonio de sus padres, o de la forma contraria. Ella demanda que él cambie para acomodarse a sus propias expectativas.  </a:t>
            </a:r>
            <a:endParaRPr lang="en-US" sz="3400" dirty="0"/>
          </a:p>
          <a:p>
            <a:pPr>
              <a:lnSpc>
                <a:spcPct val="100000"/>
              </a:lnSpc>
            </a:pPr>
            <a:endParaRPr lang="en-US"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id="{B09A59A2-28D4-6D44-984A-DF55B7AEB3B7}"/>
              </a:ext>
            </a:extLst>
          </p:cNvPr>
          <p:cNvSpPr>
            <a:spLocks noGrp="1"/>
          </p:cNvSpPr>
          <p:nvPr>
            <p:ph idx="1"/>
          </p:nvPr>
        </p:nvSpPr>
        <p:spPr>
          <a:xfrm>
            <a:off x="322520" y="1406324"/>
            <a:ext cx="9738816" cy="5451676"/>
          </a:xfrm>
        </p:spPr>
        <p:txBody>
          <a:bodyPr>
            <a:normAutofit fontScale="85000" lnSpcReduction="20000"/>
          </a:bodyPr>
          <a:lstStyle/>
          <a:p>
            <a:pPr lvl="0" fontAlgn="base"/>
            <a:r>
              <a:rPr lang="es-MX" b="1" dirty="0"/>
              <a:t>Proyecta la culpa de todas las dificultades de su relación en su pareja. </a:t>
            </a:r>
            <a:r>
              <a:rPr lang="es-MX" dirty="0"/>
              <a:t>Piensa que ella no estaría enojada si tan solo él fuera quien ella desearía que fuera. Ella no se embriagaría si él no la hiciera tan infeliz. También niega la necesidad de un consejero matrimonial porque piensa que “no hay nada malo con ella, sino más bien con él”. Tampoco quiere que él vaya a recibir consejos porque se siente amenazada con la idea de que una “persona de afuera” se ponga de parte de él.   </a:t>
            </a:r>
            <a:endParaRPr lang="es-MX" dirty="0" smtClean="0"/>
          </a:p>
          <a:p>
            <a:pPr marL="0" lvl="0" indent="0" fontAlgn="base">
              <a:buNone/>
            </a:pPr>
            <a:endParaRPr lang="en-US" dirty="0"/>
          </a:p>
          <a:p>
            <a:pPr lvl="0" fontAlgn="base"/>
            <a:r>
              <a:rPr lang="es-MX" b="1" dirty="0"/>
              <a:t>Las personas abusadoras son extremadamente posesivas y celosas. </a:t>
            </a:r>
            <a:r>
              <a:rPr lang="es-MX" dirty="0"/>
              <a:t>Estas personas experimentan un intenso deseo de controlar a sus cónyuges. </a:t>
            </a:r>
            <a:endParaRPr lang="en-US" dirty="0"/>
          </a:p>
          <a:p>
            <a:pPr marL="0" indent="0">
              <a:buNone/>
            </a:pPr>
            <a:endParaRPr lang="en-US" dirty="0"/>
          </a:p>
          <a:p>
            <a:pPr lvl="0" fontAlgn="base"/>
            <a:r>
              <a:rPr lang="es-MX" b="1" dirty="0"/>
              <a:t>Las mujeres abusadoras con frecuencia tienen solamente relaciones superficiales con otras personas. </a:t>
            </a:r>
            <a:r>
              <a:rPr lang="es-MX" dirty="0"/>
              <a:t>Su relación primaria, si no su relación exclusiva, es con su esposo o su novio.  </a:t>
            </a:r>
            <a:endParaRPr lang="es-MX" dirty="0" smtClean="0"/>
          </a:p>
          <a:p>
            <a:pPr marL="0" lvl="0" indent="0" fontAlgn="base">
              <a:buNone/>
            </a:pPr>
            <a:endParaRPr lang="en-US" dirty="0"/>
          </a:p>
          <a:p>
            <a:r>
              <a:rPr lang="es-MX" b="1" dirty="0"/>
              <a:t>Puede describirse como una persona de personalidad dual. </a:t>
            </a:r>
            <a:r>
              <a:rPr lang="es-MX" dirty="0"/>
              <a:t>Es ya sea, excepcionalmente dulce o excepcionalmente cruel y dura. </a:t>
            </a:r>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3786</TotalTime>
  <Words>2136</Words>
  <Application>Microsoft Office PowerPoint</Application>
  <PresentationFormat>Widescreen</PresentationFormat>
  <Paragraphs>136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Avenir Next</vt:lpstr>
      <vt:lpstr>Calibri</vt:lpstr>
      <vt:lpstr>Calibri Light</vt:lpstr>
      <vt:lpstr>Office Theme</vt:lpstr>
      <vt:lpstr>ABUSO EMOCIONAL:  ¿Qué podemos hacer? </vt:lpstr>
      <vt:lpstr> La historia de María</vt:lpstr>
      <vt:lpstr>  QUESTIONS  TO DISCUSS </vt:lpstr>
      <vt:lpstr>PowerPoint Presentation</vt:lpstr>
      <vt:lpstr>¿POR QUÉ EL ABUSO EMOCIONAL ES DIFÍCIL DE RECONOCER?</vt:lpstr>
      <vt:lpstr>LA PERSONALIDAD DE UN ABUSADOR</vt:lpstr>
      <vt:lpstr>Características de los hombres abusadores</vt:lpstr>
      <vt:lpstr>Características de las mujeres abusadoras  </vt:lpstr>
      <vt:lpstr>PowerPoint Presentation</vt:lpstr>
      <vt:lpstr>PowerPoint Presentation</vt:lpstr>
      <vt:lpstr>PowerPoint Presentation</vt:lpstr>
      <vt:lpstr>    ¿CUÁLES SON LAS TÉCNICAS USADAS EN EL ABUSO EMOCIONAL? National Association for Christian Recovery (Asociación nacional de recuperación cristiana)     </vt:lpstr>
      <vt:lpstr>PowerPoint Presentation</vt:lpstr>
      <vt:lpstr>PowerPoint Presentation</vt:lpstr>
      <vt:lpstr>2. Abuso emocional a través de acciones</vt:lpstr>
      <vt:lpstr>PowerPoint Presentation</vt:lpstr>
      <vt:lpstr>PowerPoint Presentation</vt:lpstr>
      <vt:lpstr>3. Abuso emocional a través de la indiferencia</vt:lpstr>
      <vt:lpstr>¿CUÁLES SON LOS EFECTOS DEL ABUSO EMOCIONAL? </vt:lpstr>
      <vt:lpstr>PowerPoint Presentation</vt:lpstr>
      <vt:lpstr> ¿QUÉ ES UNA EVALUACIÓN PROPIA DE ABUSO EMOCIONAL? </vt:lpstr>
      <vt:lpstr>PowerPoint Presentation</vt:lpstr>
      <vt:lpstr>PowerPoint Presentation</vt:lpstr>
      <vt:lpstr>¿CÓMO DEBE RESPONDER LA PERSONA CRISTIANA A UNA AMIGA O AMIGO QUE ESTÁ SIENDO ABUSADO O ABUSADA? </vt:lpstr>
      <vt:lpstr>Pautas generales para tratar esta clase de situación: </vt:lpstr>
      <vt:lpstr>PowerPoint Presentation</vt:lpstr>
      <vt:lpstr>PREGUNTAS FINALES</vt:lpstr>
      <vt:lpstr>PREGUNTAS FINALES</vt:lpstr>
      <vt:lpstr>CONSEJOS DE ElenA G. White PARA PAREJAS EN RELACIONES DISFUNCIONALES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Cori Villarreal</cp:lastModifiedBy>
  <cp:revision>47</cp:revision>
  <dcterms:created xsi:type="dcterms:W3CDTF">2018-03-20T17:45:42Z</dcterms:created>
  <dcterms:modified xsi:type="dcterms:W3CDTF">2018-04-19T23:45:24Z</dcterms:modified>
</cp:coreProperties>
</file>